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95" r:id="rId2"/>
    <p:sldId id="399" r:id="rId3"/>
    <p:sldId id="492" r:id="rId4"/>
    <p:sldId id="438" r:id="rId5"/>
    <p:sldId id="460" r:id="rId6"/>
    <p:sldId id="493" r:id="rId7"/>
    <p:sldId id="494" r:id="rId8"/>
    <p:sldId id="495" r:id="rId9"/>
    <p:sldId id="496" r:id="rId10"/>
    <p:sldId id="465" r:id="rId11"/>
    <p:sldId id="467" r:id="rId12"/>
    <p:sldId id="468" r:id="rId13"/>
    <p:sldId id="497" r:id="rId14"/>
    <p:sldId id="477" r:id="rId15"/>
    <p:sldId id="469" r:id="rId16"/>
    <p:sldId id="471" r:id="rId17"/>
    <p:sldId id="470" r:id="rId18"/>
    <p:sldId id="473" r:id="rId19"/>
    <p:sldId id="498" r:id="rId20"/>
    <p:sldId id="472" r:id="rId21"/>
    <p:sldId id="476" r:id="rId22"/>
    <p:sldId id="385" r:id="rId23"/>
    <p:sldId id="466" r:id="rId24"/>
    <p:sldId id="401" r:id="rId25"/>
    <p:sldId id="439" r:id="rId26"/>
    <p:sldId id="440" r:id="rId27"/>
    <p:sldId id="480" r:id="rId28"/>
    <p:sldId id="481" r:id="rId29"/>
    <p:sldId id="482" r:id="rId30"/>
    <p:sldId id="483" r:id="rId31"/>
    <p:sldId id="484" r:id="rId32"/>
    <p:sldId id="486" r:id="rId33"/>
    <p:sldId id="499" r:id="rId34"/>
    <p:sldId id="500" r:id="rId35"/>
    <p:sldId id="502" r:id="rId36"/>
    <p:sldId id="501" r:id="rId37"/>
    <p:sldId id="488" r:id="rId38"/>
    <p:sldId id="489" r:id="rId39"/>
    <p:sldId id="479" r:id="rId40"/>
    <p:sldId id="491" r:id="rId41"/>
    <p:sldId id="490" r:id="rId42"/>
    <p:sldId id="370" r:id="rId4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2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48">
          <p15:clr>
            <a:srgbClr val="A4A3A4"/>
          </p15:clr>
        </p15:guide>
        <p15:guide id="4" pos="241">
          <p15:clr>
            <a:srgbClr val="A4A3A4"/>
          </p15:clr>
        </p15:guide>
        <p15:guide id="5" pos="5549">
          <p15:clr>
            <a:srgbClr val="A4A3A4"/>
          </p15:clr>
        </p15:guide>
        <p15:guide id="6" pos="3852">
          <p15:clr>
            <a:srgbClr val="A4A3A4"/>
          </p15:clr>
        </p15:guide>
        <p15:guide id="7" orient="horz" pos="3669">
          <p15:clr>
            <a:srgbClr val="A4A3A4"/>
          </p15:clr>
        </p15:guide>
        <p15:guide id="8" pos="4197">
          <p15:clr>
            <a:srgbClr val="A4A3A4"/>
          </p15:clr>
        </p15:guide>
        <p15:guide id="9" pos="1528">
          <p15:clr>
            <a:srgbClr val="A4A3A4"/>
          </p15:clr>
        </p15:guide>
        <p15:guide id="10" orient="horz" pos="5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3EC"/>
    <a:srgbClr val="0070C0"/>
    <a:srgbClr val="0D0D0D"/>
    <a:srgbClr val="FFFFFF"/>
    <a:srgbClr val="EAEDF0"/>
    <a:srgbClr val="3A383B"/>
    <a:srgbClr val="07ABB5"/>
    <a:srgbClr val="38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77830" autoAdjust="0"/>
  </p:normalViewPr>
  <p:slideViewPr>
    <p:cSldViewPr snapToGrid="0" showGuides="1">
      <p:cViewPr varScale="1">
        <p:scale>
          <a:sx n="114" d="100"/>
          <a:sy n="114" d="100"/>
        </p:scale>
        <p:origin x="1614" y="108"/>
      </p:cViewPr>
      <p:guideLst>
        <p:guide orient="horz" pos="2262"/>
        <p:guide pos="2880"/>
        <p:guide orient="horz" pos="348"/>
        <p:guide pos="241"/>
        <p:guide pos="5549"/>
        <p:guide pos="3852"/>
        <p:guide orient="horz" pos="3669"/>
        <p:guide pos="4197"/>
        <p:guide pos="1528"/>
        <p:guide orient="horz" pos="572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3A1FB3D-7E91-4203-80A6-AD1D814C1D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18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11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1545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12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6955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13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4409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14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87372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15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7920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16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6300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17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3927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18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910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19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220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20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338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21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9331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22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本文主要有以下四项研究内容：</a:t>
            </a:r>
            <a:endParaRPr lang="en-US" altLang="zh-CN" dirty="0"/>
          </a:p>
          <a:p>
            <a:pPr lvl="0">
              <a:spcBef>
                <a:spcPct val="0"/>
              </a:spcBef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）首先通过相机采集图片，将图片传入网络中</a:t>
            </a:r>
            <a:endParaRPr lang="en-US" altLang="zh-CN" dirty="0"/>
          </a:p>
          <a:p>
            <a:pPr lvl="0">
              <a:spcBef>
                <a:spcPct val="0"/>
              </a:spcBef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）其次通过</a:t>
            </a:r>
            <a:r>
              <a:rPr lang="en-US" altLang="zh-CN" dirty="0"/>
              <a:t>PeleeNet</a:t>
            </a:r>
            <a:r>
              <a:rPr lang="zh-CN" altLang="en-US" dirty="0"/>
              <a:t>提取图片特征</a:t>
            </a:r>
            <a:endParaRPr lang="en-US" altLang="zh-CN" dirty="0"/>
          </a:p>
          <a:p>
            <a:pPr lvl="0">
              <a:spcBef>
                <a:spcPct val="0"/>
              </a:spcBef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）然后通过</a:t>
            </a:r>
            <a:r>
              <a:rPr lang="en-US" altLang="zh-CN" dirty="0"/>
              <a:t>SSD</a:t>
            </a:r>
            <a:r>
              <a:rPr lang="zh-CN" altLang="en-US" dirty="0"/>
              <a:t>实现目标检测，</a:t>
            </a:r>
            <a:r>
              <a:rPr lang="en-US" altLang="zh-CN" dirty="0"/>
              <a:t>U-Net</a:t>
            </a:r>
            <a:r>
              <a:rPr lang="zh-CN" altLang="en-US" dirty="0"/>
              <a:t>实现车道线分割</a:t>
            </a:r>
            <a:endParaRPr lang="en-US" altLang="zh-CN" dirty="0"/>
          </a:p>
          <a:p>
            <a:pPr lvl="0">
              <a:spcBef>
                <a:spcPct val="0"/>
              </a:spcBef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）最后将检测到的数据发送到</a:t>
            </a:r>
            <a:r>
              <a:rPr lang="en-US" altLang="zh-CN" dirty="0"/>
              <a:t>AR-HUD</a:t>
            </a:r>
            <a:r>
              <a:rPr lang="zh-CN" altLang="en-US" dirty="0"/>
              <a:t>中，实现显示效果</a:t>
            </a:r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23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5392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接下来第三部分是研究方法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25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26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27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4800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28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9765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29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891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sz="1000" dirty="0"/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3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3532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30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1206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31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0419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32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7642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33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9632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34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3518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35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4433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36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3868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37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1403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38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766693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接下来第三部分是研究方法</a:t>
            </a:r>
          </a:p>
        </p:txBody>
      </p:sp>
    </p:spTree>
    <p:extLst>
      <p:ext uri="{BB962C8B-B14F-4D97-AF65-F5344CB8AC3E}">
        <p14:creationId xmlns:p14="http://schemas.microsoft.com/office/powerpoint/2010/main" val="115190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sz="1000" dirty="0"/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4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40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9829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41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443773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5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0054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6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639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7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459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8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26763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0"/>
              </a:spcBef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9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5324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EA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2"/>
          <a:srcRect l="11958" t="11958" r="11958" b="11958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EA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/>
          </p:cNvPicPr>
          <p:nvPr userDrawn="1"/>
        </p:nvPicPr>
        <p:blipFill>
          <a:blip r:embed="rId2"/>
          <a:srcRect l="11958" t="11958" r="11958" b="11958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2067560" y="3344545"/>
            <a:ext cx="7886700" cy="433578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8FDD34-FF94-4B59-97BD-30E96970C11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255" y="-22699"/>
            <a:ext cx="9144000" cy="10363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</a:p>
        </p:txBody>
      </p:sp>
      <p:pic>
        <p:nvPicPr>
          <p:cNvPr id="2" name="图片 1" descr="图片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" y="-62864"/>
            <a:ext cx="1099783" cy="1063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26D216-6D7C-4E67-8A74-0D47FD04F5FE}"/>
              </a:ext>
            </a:extLst>
          </p:cNvPr>
          <p:cNvSpPr txBox="1"/>
          <p:nvPr/>
        </p:nvSpPr>
        <p:spPr>
          <a:xfrm>
            <a:off x="700626" y="2736910"/>
            <a:ext cx="3388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6991FC-FC58-4EDD-A673-EC94AC87D8E8}"/>
              </a:ext>
            </a:extLst>
          </p:cNvPr>
          <p:cNvSpPr txBox="1"/>
          <p:nvPr/>
        </p:nvSpPr>
        <p:spPr>
          <a:xfrm>
            <a:off x="2786869" y="2220532"/>
            <a:ext cx="1122048" cy="66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5B9BD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49C7D1-9087-4862-A36B-840CE700B639}"/>
              </a:ext>
            </a:extLst>
          </p:cNvPr>
          <p:cNvSpPr txBox="1"/>
          <p:nvPr/>
        </p:nvSpPr>
        <p:spPr>
          <a:xfrm>
            <a:off x="4717342" y="2282474"/>
            <a:ext cx="381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B9BD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B9BD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F4EE55A-1A95-40AC-B77E-82F4F29CA755}"/>
              </a:ext>
            </a:extLst>
          </p:cNvPr>
          <p:cNvSpPr txBox="1"/>
          <p:nvPr/>
        </p:nvSpPr>
        <p:spPr>
          <a:xfrm>
            <a:off x="5530862" y="4295745"/>
            <a:ext cx="184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E9190DF-6029-41AB-A8EE-A479D1E9BE63}"/>
              </a:ext>
            </a:extLst>
          </p:cNvPr>
          <p:cNvCxnSpPr>
            <a:cxnSpLocks/>
          </p:cNvCxnSpPr>
          <p:nvPr/>
        </p:nvCxnSpPr>
        <p:spPr>
          <a:xfrm flipH="1">
            <a:off x="4979977" y="2459616"/>
            <a:ext cx="246456" cy="246456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A008975-659C-4335-8655-2C698E38E96D}"/>
              </a:ext>
            </a:extLst>
          </p:cNvPr>
          <p:cNvSpPr txBox="1"/>
          <p:nvPr/>
        </p:nvSpPr>
        <p:spPr>
          <a:xfrm>
            <a:off x="4702828" y="2937431"/>
            <a:ext cx="40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B9BD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B9BD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ECE38CB-DEE9-41AA-81D8-60503CFB4A02}"/>
              </a:ext>
            </a:extLst>
          </p:cNvPr>
          <p:cNvCxnSpPr>
            <a:cxnSpLocks/>
          </p:cNvCxnSpPr>
          <p:nvPr/>
        </p:nvCxnSpPr>
        <p:spPr>
          <a:xfrm flipH="1">
            <a:off x="5023219" y="3120037"/>
            <a:ext cx="246456" cy="246456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469A982-C296-4B4C-AF78-72CE099EF4D2}"/>
              </a:ext>
            </a:extLst>
          </p:cNvPr>
          <p:cNvSpPr txBox="1"/>
          <p:nvPr/>
        </p:nvSpPr>
        <p:spPr>
          <a:xfrm>
            <a:off x="4717342" y="3558049"/>
            <a:ext cx="381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B9BD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B9BD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175F1BF-C076-44F6-BFFA-31AE0BFA9F5E}"/>
              </a:ext>
            </a:extLst>
          </p:cNvPr>
          <p:cNvSpPr txBox="1"/>
          <p:nvPr/>
        </p:nvSpPr>
        <p:spPr>
          <a:xfrm>
            <a:off x="5494109" y="3009498"/>
            <a:ext cx="264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YOLOv3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1B92D12-7F98-45EA-986E-CE37D149B195}"/>
              </a:ext>
            </a:extLst>
          </p:cNvPr>
          <p:cNvCxnSpPr>
            <a:cxnSpLocks/>
          </p:cNvCxnSpPr>
          <p:nvPr/>
        </p:nvCxnSpPr>
        <p:spPr>
          <a:xfrm flipH="1">
            <a:off x="5008018" y="3748137"/>
            <a:ext cx="246456" cy="246456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DC694BE-F01F-496E-B679-8E3975CDDBFA}"/>
              </a:ext>
            </a:extLst>
          </p:cNvPr>
          <p:cNvSpPr txBox="1"/>
          <p:nvPr/>
        </p:nvSpPr>
        <p:spPr>
          <a:xfrm>
            <a:off x="4716026" y="4224538"/>
            <a:ext cx="40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B9BD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B9BD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5A20983-7517-493E-B1AF-1F88691A309F}"/>
              </a:ext>
            </a:extLst>
          </p:cNvPr>
          <p:cNvCxnSpPr>
            <a:cxnSpLocks/>
          </p:cNvCxnSpPr>
          <p:nvPr/>
        </p:nvCxnSpPr>
        <p:spPr>
          <a:xfrm flipH="1">
            <a:off x="5023219" y="4411739"/>
            <a:ext cx="246456" cy="246456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B32FE67-5C1B-4D3A-9287-6AE06F8F37AE}"/>
              </a:ext>
            </a:extLst>
          </p:cNvPr>
          <p:cNvCxnSpPr>
            <a:cxnSpLocks/>
          </p:cNvCxnSpPr>
          <p:nvPr/>
        </p:nvCxnSpPr>
        <p:spPr>
          <a:xfrm>
            <a:off x="4337253" y="2339111"/>
            <a:ext cx="0" cy="25418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8F17E2C-ACD2-4C3E-9CB8-D43D8BB68C08}"/>
              </a:ext>
            </a:extLst>
          </p:cNvPr>
          <p:cNvSpPr txBox="1"/>
          <p:nvPr/>
        </p:nvSpPr>
        <p:spPr>
          <a:xfrm>
            <a:off x="5508163" y="3663526"/>
            <a:ext cx="279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</a:p>
        </p:txBody>
      </p:sp>
      <p:sp>
        <p:nvSpPr>
          <p:cNvPr id="32" name="文本框 9">
            <a:extLst>
              <a:ext uri="{FF2B5EF4-FFF2-40B4-BE49-F238E27FC236}">
                <a16:creationId xmlns:a16="http://schemas.microsoft.com/office/drawing/2014/main" id="{D7CF6F7F-251E-400B-93F2-5E1E7A4458E4}"/>
              </a:ext>
            </a:extLst>
          </p:cNvPr>
          <p:cNvSpPr txBox="1"/>
          <p:nvPr/>
        </p:nvSpPr>
        <p:spPr>
          <a:xfrm>
            <a:off x="280248" y="167955"/>
            <a:ext cx="6819795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目标检测算法</a:t>
            </a:r>
            <a:r>
              <a:rPr lang="en-US" altLang="zh-CN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E5C873B-6F4A-4BC5-99FE-8A303CFDB7DA}"/>
              </a:ext>
            </a:extLst>
          </p:cNvPr>
          <p:cNvSpPr txBox="1"/>
          <p:nvPr/>
        </p:nvSpPr>
        <p:spPr>
          <a:xfrm>
            <a:off x="5483350" y="2316759"/>
            <a:ext cx="184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</p:spTree>
  </p:cSld>
  <p:clrMapOvr>
    <a:masterClrMapping/>
  </p:clrMapOvr>
  <p:transition spd="slow" advTm="305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27924" y="2630560"/>
            <a:ext cx="6006819" cy="17510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99" name="文本框 6"/>
          <p:cNvSpPr txBox="1"/>
          <p:nvPr/>
        </p:nvSpPr>
        <p:spPr>
          <a:xfrm>
            <a:off x="1774829" y="2955868"/>
            <a:ext cx="5902487" cy="16156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YOLOv3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</a:p>
          <a:p>
            <a:pPr algn="ctr">
              <a:lnSpc>
                <a:spcPct val="150000"/>
              </a:lnSpc>
            </a:pPr>
            <a:endParaRPr lang="en-US" altLang="zh-CN" sz="3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P10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D27E86-A27E-47AE-B74F-9F8024816B07}"/>
              </a:ext>
            </a:extLst>
          </p:cNvPr>
          <p:cNvSpPr/>
          <p:nvPr/>
        </p:nvSpPr>
        <p:spPr>
          <a:xfrm>
            <a:off x="-8255" y="-22699"/>
            <a:ext cx="9144000" cy="10363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 descr="图片111">
            <a:extLst>
              <a:ext uri="{FF2B5EF4-FFF2-40B4-BE49-F238E27FC236}">
                <a16:creationId xmlns:a16="http://schemas.microsoft.com/office/drawing/2014/main" id="{DFA6BD05-6E40-4EFC-8F47-AC363895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" y="-62864"/>
            <a:ext cx="1099783" cy="1063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9">
            <a:extLst>
              <a:ext uri="{FF2B5EF4-FFF2-40B4-BE49-F238E27FC236}">
                <a16:creationId xmlns:a16="http://schemas.microsoft.com/office/drawing/2014/main" id="{4A6806B6-676E-451D-8C70-FA0E91A5DB71}"/>
              </a:ext>
            </a:extLst>
          </p:cNvPr>
          <p:cNvSpPr txBox="1"/>
          <p:nvPr/>
        </p:nvSpPr>
        <p:spPr>
          <a:xfrm>
            <a:off x="280248" y="167955"/>
            <a:ext cx="6819795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目标检测算法</a:t>
            </a:r>
            <a:r>
              <a:rPr lang="en-US" altLang="zh-CN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</p:spTree>
    <p:extLst>
      <p:ext uri="{BB962C8B-B14F-4D97-AF65-F5344CB8AC3E}">
        <p14:creationId xmlns:p14="http://schemas.microsoft.com/office/powerpoint/2010/main" val="2239815371"/>
      </p:ext>
    </p:extLst>
  </p:cSld>
  <p:clrMapOvr>
    <a:masterClrMapping/>
  </p:clrMapOvr>
  <p:transition spd="slow" advTm="1679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P11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2FFBFD3-ACBC-433A-8CC4-DFBAF81B061D}"/>
              </a:ext>
            </a:extLst>
          </p:cNvPr>
          <p:cNvSpPr txBox="1"/>
          <p:nvPr/>
        </p:nvSpPr>
        <p:spPr>
          <a:xfrm>
            <a:off x="939165" y="1143587"/>
            <a:ext cx="7503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2018</a:t>
            </a:r>
            <a:r>
              <a:rPr lang="zh-CN" altLang="en-US" sz="2000" dirty="0"/>
              <a:t>年，作者 </a:t>
            </a:r>
            <a:r>
              <a:rPr lang="en-US" altLang="zh-CN" sz="2000" dirty="0"/>
              <a:t>Redmon </a:t>
            </a:r>
            <a:r>
              <a:rPr lang="zh-CN" altLang="en-US" sz="2000" dirty="0"/>
              <a:t>在 </a:t>
            </a:r>
            <a:r>
              <a:rPr lang="en-US" altLang="zh-CN" sz="2000" dirty="0"/>
              <a:t>YOLOv2 </a:t>
            </a:r>
            <a:r>
              <a:rPr lang="zh-CN" altLang="en-US" sz="2000" dirty="0"/>
              <a:t>的基础上做了一些改进。特征提取部分采用</a:t>
            </a:r>
            <a:r>
              <a:rPr lang="en-US" altLang="zh-CN" sz="2000" dirty="0"/>
              <a:t>darknet-53</a:t>
            </a:r>
            <a:r>
              <a:rPr lang="zh-CN" altLang="en-US" sz="2000" dirty="0"/>
              <a:t>网络结构代替原来的</a:t>
            </a:r>
            <a:r>
              <a:rPr lang="en-US" altLang="zh-CN" sz="2000" dirty="0"/>
              <a:t>darknet-19</a:t>
            </a:r>
            <a:r>
              <a:rPr lang="zh-CN" altLang="en-US" sz="2000" dirty="0"/>
              <a:t>，并利用</a:t>
            </a:r>
            <a:r>
              <a:rPr lang="zh-CN" altLang="en-US" sz="2000" b="1" dirty="0"/>
              <a:t>特征金字塔</a:t>
            </a:r>
            <a:r>
              <a:rPr lang="zh-CN" altLang="en-US" sz="2000" dirty="0"/>
              <a:t>网络结构实现了多尺度检测，在兼顾实时性的同时保证了目标检测的准确性。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099D91-CE51-4C9A-8C09-3C3CE253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12" y="2467026"/>
            <a:ext cx="5598973" cy="33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29713"/>
      </p:ext>
    </p:extLst>
  </p:cSld>
  <p:clrMapOvr>
    <a:masterClrMapping/>
  </p:clrMapOvr>
  <p:transition spd="slow" advTm="1631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DB5567-5A67-4182-AEA4-3FA807A39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720" y="2422059"/>
            <a:ext cx="2267631" cy="1060088"/>
          </a:xfrm>
          <a:prstGeom prst="rect">
            <a:avLst/>
          </a:prstGeom>
        </p:spPr>
      </p:pic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P12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B35FD6-BE8C-4E2C-ADE3-9B8BDE01E9FC}"/>
              </a:ext>
            </a:extLst>
          </p:cNvPr>
          <p:cNvSpPr txBox="1"/>
          <p:nvPr/>
        </p:nvSpPr>
        <p:spPr>
          <a:xfrm>
            <a:off x="408331" y="1033666"/>
            <a:ext cx="4346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YOLOv2 </a:t>
            </a:r>
            <a:r>
              <a:rPr lang="zh-CN" altLang="en-US" sz="2000" b="1" dirty="0"/>
              <a:t>与</a:t>
            </a:r>
            <a:r>
              <a:rPr lang="en-US" altLang="zh-CN" sz="2000" b="1" dirty="0"/>
              <a:t>YOLOv3 </a:t>
            </a:r>
            <a:r>
              <a:rPr lang="zh-CN" altLang="en-US" sz="2000" b="1" dirty="0"/>
              <a:t>主干网络对比：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AC9622A-D165-404E-BC0A-0C0410B38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1" y="1653053"/>
            <a:ext cx="3124909" cy="39251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B202B7-A399-4EC9-B892-D29148767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794" y="1653053"/>
            <a:ext cx="3063573" cy="3857016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AE2B60EA-E616-4014-895B-40CE0E8BC02B}"/>
              </a:ext>
            </a:extLst>
          </p:cNvPr>
          <p:cNvSpPr/>
          <p:nvPr/>
        </p:nvSpPr>
        <p:spPr>
          <a:xfrm>
            <a:off x="3565887" y="3766491"/>
            <a:ext cx="2059298" cy="249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F1E557-DBF0-43DB-B7A0-F8DF39785947}"/>
              </a:ext>
            </a:extLst>
          </p:cNvPr>
          <p:cNvSpPr txBox="1"/>
          <p:nvPr/>
        </p:nvSpPr>
        <p:spPr>
          <a:xfrm>
            <a:off x="1203960" y="5689520"/>
            <a:ext cx="195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Darknet-19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F37F861-0340-4447-A55C-9497B802CBED}"/>
              </a:ext>
            </a:extLst>
          </p:cNvPr>
          <p:cNvSpPr txBox="1"/>
          <p:nvPr/>
        </p:nvSpPr>
        <p:spPr>
          <a:xfrm>
            <a:off x="6687565" y="5689520"/>
            <a:ext cx="195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Darknet-53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6912263"/>
      </p:ext>
    </p:extLst>
  </p:cSld>
  <p:clrMapOvr>
    <a:masterClrMapping/>
  </p:clrMapOvr>
  <p:transition spd="slow" advTm="1631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P13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B35FD6-BE8C-4E2C-ADE3-9B8BDE01E9FC}"/>
              </a:ext>
            </a:extLst>
          </p:cNvPr>
          <p:cNvSpPr txBox="1"/>
          <p:nvPr/>
        </p:nvSpPr>
        <p:spPr>
          <a:xfrm>
            <a:off x="591211" y="1344613"/>
            <a:ext cx="4346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YOLOv2 </a:t>
            </a:r>
            <a:r>
              <a:rPr lang="zh-CN" altLang="en-US" sz="2200" b="1" dirty="0"/>
              <a:t>与</a:t>
            </a:r>
            <a:r>
              <a:rPr lang="en-US" altLang="zh-CN" sz="2200" b="1" dirty="0"/>
              <a:t>YOLOv3 </a:t>
            </a:r>
            <a:r>
              <a:rPr lang="zh-CN" altLang="en-US" sz="2200" b="1" dirty="0"/>
              <a:t>主干网络对比：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743FA6-33B2-491A-B9EC-FEEA9A902432}"/>
              </a:ext>
            </a:extLst>
          </p:cNvPr>
          <p:cNvSpPr txBox="1"/>
          <p:nvPr/>
        </p:nvSpPr>
        <p:spPr>
          <a:xfrm>
            <a:off x="771787" y="2207835"/>
            <a:ext cx="742907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/>
              <a:t>与</a:t>
            </a:r>
            <a:r>
              <a:rPr lang="en-US" altLang="zh-CN" sz="2000" dirty="0"/>
              <a:t>darknet-19</a:t>
            </a:r>
            <a:r>
              <a:rPr lang="zh-CN" altLang="en-US" sz="2000" dirty="0"/>
              <a:t>对比可知，</a:t>
            </a:r>
            <a:r>
              <a:rPr lang="en-US" altLang="zh-CN" sz="2000" dirty="0"/>
              <a:t>YOLOv3</a:t>
            </a:r>
            <a:r>
              <a:rPr lang="zh-CN" altLang="en-US" sz="2000" dirty="0"/>
              <a:t>中的</a:t>
            </a:r>
            <a:r>
              <a:rPr lang="en-US" altLang="zh-CN" sz="2000" dirty="0"/>
              <a:t>darknet-53</a:t>
            </a:r>
            <a:r>
              <a:rPr lang="zh-CN" altLang="en-US" sz="2000" dirty="0"/>
              <a:t>主要做了如下改进：</a:t>
            </a:r>
            <a:endParaRPr lang="en-US" altLang="zh-CN" sz="20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没有采用最大池化层，转而采用步长为</a:t>
            </a:r>
            <a:r>
              <a:rPr lang="en-US" altLang="zh-CN" sz="2000" dirty="0"/>
              <a:t>2</a:t>
            </a:r>
            <a:r>
              <a:rPr lang="zh-CN" altLang="en-US" sz="2000" dirty="0"/>
              <a:t>的卷积层进行下采样。</a:t>
            </a:r>
            <a:endParaRPr lang="en-US" altLang="zh-CN" sz="20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为了防止过拟合，在每个卷积层之后加入了一个</a:t>
            </a:r>
            <a:r>
              <a:rPr lang="en-US" altLang="zh-CN" sz="2000" dirty="0"/>
              <a:t>BN</a:t>
            </a:r>
            <a:r>
              <a:rPr lang="zh-CN" altLang="en-US" sz="2000" dirty="0"/>
              <a:t>层和一个</a:t>
            </a:r>
            <a:r>
              <a:rPr lang="en-US" altLang="zh-CN" sz="2000" dirty="0"/>
              <a:t>Leaky </a:t>
            </a:r>
            <a:r>
              <a:rPr lang="en-US" altLang="zh-CN" sz="2000" dirty="0" err="1"/>
              <a:t>ReLU</a:t>
            </a:r>
            <a:r>
              <a:rPr lang="zh-CN" altLang="en-US" sz="2000" dirty="0"/>
              <a:t>激活函数。</a:t>
            </a:r>
            <a:endParaRPr lang="en-US" altLang="zh-CN" sz="20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引入了残差模块的思想，目的是为了让网络可以提取到更深层的特征，同时避免出现梯度消失或爆炸。</a:t>
            </a:r>
            <a:endParaRPr lang="en-US" altLang="zh-CN" sz="20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将网络的中间层和后面某一层的上采样进行张量拼接，达到多尺度特征融合的目的。</a:t>
            </a:r>
          </a:p>
        </p:txBody>
      </p:sp>
    </p:spTree>
    <p:extLst>
      <p:ext uri="{BB962C8B-B14F-4D97-AF65-F5344CB8AC3E}">
        <p14:creationId xmlns:p14="http://schemas.microsoft.com/office/powerpoint/2010/main" val="3445371969"/>
      </p:ext>
    </p:extLst>
  </p:cSld>
  <p:clrMapOvr>
    <a:masterClrMapping/>
  </p:clrMapOvr>
  <p:transition spd="slow" advTm="1631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P14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2FFBFD3-ACBC-433A-8CC4-DFBAF81B061D}"/>
              </a:ext>
            </a:extLst>
          </p:cNvPr>
          <p:cNvSpPr txBox="1"/>
          <p:nvPr/>
        </p:nvSpPr>
        <p:spPr>
          <a:xfrm>
            <a:off x="705316" y="1029219"/>
            <a:ext cx="423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特征金子塔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(FPN)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结构原型：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A43DB6-1043-4F1D-8060-F67600EB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903" y="1554012"/>
            <a:ext cx="3130426" cy="257063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52D7889-C721-4434-A4F0-8C5A355D0ED4}"/>
              </a:ext>
            </a:extLst>
          </p:cNvPr>
          <p:cNvSpPr txBox="1"/>
          <p:nvPr/>
        </p:nvSpPr>
        <p:spPr>
          <a:xfrm>
            <a:off x="1015068" y="5120895"/>
            <a:ext cx="71554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包含两个部分：第一部分是自底向上的过程，第二部分是自顶向下和侧向连接的融合过程。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C6610-6161-4A43-896F-8D66C99E5A00}"/>
              </a:ext>
            </a:extLst>
          </p:cNvPr>
          <p:cNvSpPr txBox="1"/>
          <p:nvPr/>
        </p:nvSpPr>
        <p:spPr>
          <a:xfrm>
            <a:off x="994293" y="4350021"/>
            <a:ext cx="71554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的目标是利用卷积网络本身带有的层次性语义特征，来构建特征金字塔。</a:t>
            </a:r>
          </a:p>
        </p:txBody>
      </p:sp>
    </p:spTree>
    <p:extLst>
      <p:ext uri="{BB962C8B-B14F-4D97-AF65-F5344CB8AC3E}">
        <p14:creationId xmlns:p14="http://schemas.microsoft.com/office/powerpoint/2010/main" val="671718695"/>
      </p:ext>
    </p:extLst>
  </p:cSld>
  <p:clrMapOvr>
    <a:masterClrMapping/>
  </p:clrMapOvr>
  <p:transition spd="slow" advTm="1631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P15</a:t>
            </a:r>
          </a:p>
        </p:txBody>
      </p:sp>
      <p:pic>
        <p:nvPicPr>
          <p:cNvPr id="24" name="Google Shape;118;p18">
            <a:extLst>
              <a:ext uri="{FF2B5EF4-FFF2-40B4-BE49-F238E27FC236}">
                <a16:creationId xmlns:a16="http://schemas.microsoft.com/office/drawing/2014/main" id="{7D1B3E04-E281-421C-ADE0-BA3E057468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98" y="1936074"/>
            <a:ext cx="8135801" cy="36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798ABA5-3309-46BC-BFAE-6DCAF2105986}"/>
              </a:ext>
            </a:extLst>
          </p:cNvPr>
          <p:cNvSpPr txBox="1"/>
          <p:nvPr/>
        </p:nvSpPr>
        <p:spPr>
          <a:xfrm>
            <a:off x="465655" y="1144399"/>
            <a:ext cx="3360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YOLOv3 </a:t>
            </a:r>
            <a:r>
              <a:rPr lang="zh-CN" altLang="en-US" sz="2400" b="1" dirty="0"/>
              <a:t>整体网络架构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9152602"/>
      </p:ext>
    </p:extLst>
  </p:cSld>
  <p:clrMapOvr>
    <a:masterClrMapping/>
  </p:clrMapOvr>
  <p:transition spd="slow" advTm="1631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P16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CDFFF3-A893-4024-BF04-A58FEF5B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13" y="2092419"/>
            <a:ext cx="7276380" cy="410263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FA5CAE1-FF69-475C-8CD0-4BA2C7A42CF3}"/>
              </a:ext>
            </a:extLst>
          </p:cNvPr>
          <p:cNvSpPr txBox="1"/>
          <p:nvPr/>
        </p:nvSpPr>
        <p:spPr>
          <a:xfrm>
            <a:off x="511375" y="1045078"/>
            <a:ext cx="3360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YOLOv3 </a:t>
            </a:r>
            <a:r>
              <a:rPr lang="zh-CN" altLang="en-US" sz="2400" b="1" dirty="0"/>
              <a:t>输出张量解析：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3EC2A4-73E8-40B7-97FD-57313035DA5A}"/>
              </a:ext>
            </a:extLst>
          </p:cNvPr>
          <p:cNvSpPr txBox="1"/>
          <p:nvPr/>
        </p:nvSpPr>
        <p:spPr>
          <a:xfrm>
            <a:off x="1203960" y="1579546"/>
            <a:ext cx="626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输出张量</a:t>
            </a:r>
            <a:r>
              <a:rPr lang="en-US" altLang="zh-CN" dirty="0"/>
              <a:t>shape = w x h x </a:t>
            </a:r>
            <a:r>
              <a:rPr lang="en-US" altLang="zh-CN" dirty="0" err="1"/>
              <a:t>num_anchors</a:t>
            </a:r>
            <a:r>
              <a:rPr lang="en-US" altLang="zh-CN" dirty="0"/>
              <a:t> x (4 + 1 + </a:t>
            </a:r>
            <a:r>
              <a:rPr lang="en-US" altLang="zh-CN" dirty="0" err="1"/>
              <a:t>num_classes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0FC41AC-B19E-40CC-994D-CA02F2787023}"/>
              </a:ext>
            </a:extLst>
          </p:cNvPr>
          <p:cNvSpPr txBox="1"/>
          <p:nvPr/>
        </p:nvSpPr>
        <p:spPr>
          <a:xfrm>
            <a:off x="1203960" y="2021681"/>
            <a:ext cx="445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其中，</a:t>
            </a:r>
            <a:r>
              <a:rPr lang="en-US" altLang="zh-CN" dirty="0"/>
              <a:t>w, h</a:t>
            </a:r>
            <a:r>
              <a:rPr lang="zh-CN" altLang="en-US" dirty="0"/>
              <a:t>分别表示输出网格的宽和高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5932714"/>
      </p:ext>
    </p:extLst>
  </p:cSld>
  <p:clrMapOvr>
    <a:masterClrMapping/>
  </p:clrMapOvr>
  <p:transition spd="slow" advTm="1631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P17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640BD8-90DF-43AF-9069-31C81373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808" y="3064381"/>
            <a:ext cx="3808382" cy="27192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152301B-7C0E-4B20-BF9F-D92077B8BF41}"/>
              </a:ext>
            </a:extLst>
          </p:cNvPr>
          <p:cNvSpPr txBox="1"/>
          <p:nvPr/>
        </p:nvSpPr>
        <p:spPr>
          <a:xfrm>
            <a:off x="450415" y="997070"/>
            <a:ext cx="1920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Anchors</a:t>
            </a:r>
            <a:r>
              <a:rPr lang="zh-CN" altLang="en-US" sz="2400" b="1" dirty="0"/>
              <a:t>机制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AB615C-9756-41B0-979D-3124B9A3D295}"/>
              </a:ext>
            </a:extLst>
          </p:cNvPr>
          <p:cNvSpPr txBox="1"/>
          <p:nvPr/>
        </p:nvSpPr>
        <p:spPr>
          <a:xfrm>
            <a:off x="1009074" y="1465132"/>
            <a:ext cx="77005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YOLOv1</a:t>
            </a:r>
            <a:r>
              <a:rPr lang="zh-CN" altLang="en-US" dirty="0"/>
              <a:t>中，作者设计了端对端的网路，直接对边界框的位置（</a:t>
            </a:r>
            <a:r>
              <a:rPr lang="en-US" altLang="zh-CN" dirty="0"/>
              <a:t>x, y, w, h</a:t>
            </a:r>
            <a:r>
              <a:rPr lang="zh-CN" altLang="en-US" dirty="0"/>
              <a:t>）进行预测。这样做虽然简单，但是由于没有类似</a:t>
            </a:r>
            <a:r>
              <a:rPr lang="en-US" altLang="zh-CN" dirty="0"/>
              <a:t>R-CNN</a:t>
            </a:r>
            <a:r>
              <a:rPr lang="zh-CN" altLang="en-US" dirty="0"/>
              <a:t>系列的推荐区域，所以网络在前期训练时非常困难，很难收敛。于是，自</a:t>
            </a:r>
            <a:r>
              <a:rPr lang="en-US" altLang="zh-CN" dirty="0"/>
              <a:t>YOLOv2</a:t>
            </a:r>
            <a:r>
              <a:rPr lang="zh-CN" altLang="en-US" dirty="0"/>
              <a:t>开始，引入了 </a:t>
            </a:r>
            <a:r>
              <a:rPr lang="en-US" altLang="zh-CN" dirty="0"/>
              <a:t>Anchors box </a:t>
            </a:r>
            <a:r>
              <a:rPr lang="zh-CN" altLang="en-US" dirty="0"/>
              <a:t>机制，希望通过提前筛选得到的具有代表性先验框</a:t>
            </a:r>
            <a:r>
              <a:rPr lang="en-US" altLang="zh-CN" dirty="0"/>
              <a:t>Anchors</a:t>
            </a:r>
            <a:r>
              <a:rPr lang="zh-CN" altLang="en-US" dirty="0"/>
              <a:t>，使得网络在训练时更容易收敛。</a:t>
            </a:r>
          </a:p>
        </p:txBody>
      </p:sp>
    </p:spTree>
    <p:extLst>
      <p:ext uri="{BB962C8B-B14F-4D97-AF65-F5344CB8AC3E}">
        <p14:creationId xmlns:p14="http://schemas.microsoft.com/office/powerpoint/2010/main" val="1214418133"/>
      </p:ext>
    </p:extLst>
  </p:cSld>
  <p:clrMapOvr>
    <a:masterClrMapping/>
  </p:clrMapOvr>
  <p:transition spd="slow" advTm="1631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P18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9DB32A-00DE-42E7-8B2F-E9161EFE5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14" y="3471427"/>
            <a:ext cx="4845685" cy="256269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09D8B0F-C173-4CF4-8BA6-D8D4E0A53F44}"/>
              </a:ext>
            </a:extLst>
          </p:cNvPr>
          <p:cNvSpPr txBox="1"/>
          <p:nvPr/>
        </p:nvSpPr>
        <p:spPr>
          <a:xfrm>
            <a:off x="455975" y="990748"/>
            <a:ext cx="420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通过</a:t>
            </a:r>
            <a:r>
              <a:rPr lang="en-US" altLang="zh-CN" sz="2400" b="1" dirty="0"/>
              <a:t>K-Means</a:t>
            </a:r>
            <a:r>
              <a:rPr lang="zh-CN" altLang="en-US" sz="2400" b="1" dirty="0"/>
              <a:t>来获取</a:t>
            </a:r>
            <a:r>
              <a:rPr lang="en-US" altLang="zh-CN" sz="2400" b="1" dirty="0"/>
              <a:t>anchors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006B9B0-5BD6-4D2B-AF01-EB7914DB814F}"/>
              </a:ext>
            </a:extLst>
          </p:cNvPr>
          <p:cNvSpPr txBox="1"/>
          <p:nvPr/>
        </p:nvSpPr>
        <p:spPr>
          <a:xfrm>
            <a:off x="755650" y="1583736"/>
            <a:ext cx="7936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sz="2000" dirty="0"/>
              <a:t>YOLOv3</a:t>
            </a:r>
            <a:r>
              <a:rPr lang="zh-CN" altLang="en-US" sz="2000" dirty="0"/>
              <a:t>中使用 </a:t>
            </a:r>
            <a:r>
              <a:rPr lang="en-US" altLang="zh-CN" sz="2000" dirty="0"/>
              <a:t>K-means </a:t>
            </a:r>
            <a:r>
              <a:rPr lang="zh-CN" altLang="en-US" sz="2000" dirty="0"/>
              <a:t>聚类方法得到 </a:t>
            </a:r>
            <a:r>
              <a:rPr lang="en-US" altLang="zh-CN" sz="2000" dirty="0"/>
              <a:t>Anchor Box </a:t>
            </a:r>
            <a:r>
              <a:rPr lang="zh-CN" altLang="en-US" sz="2000" dirty="0"/>
              <a:t>的大小，从而选择具有代表性的尺寸的</a:t>
            </a:r>
            <a:r>
              <a:rPr lang="en-US" altLang="zh-CN" sz="2000" dirty="0"/>
              <a:t>Anchor Box</a:t>
            </a:r>
            <a:r>
              <a:rPr lang="zh-CN" altLang="en-US" sz="2000" dirty="0"/>
              <a:t>。聚类的目的是使 </a:t>
            </a:r>
            <a:r>
              <a:rPr lang="en-US" altLang="zh-CN" sz="2000" dirty="0"/>
              <a:t>Anchor boxes </a:t>
            </a:r>
            <a:r>
              <a:rPr lang="zh-CN" altLang="en-US" sz="2000" dirty="0"/>
              <a:t>和临近的 </a:t>
            </a:r>
            <a:r>
              <a:rPr lang="en-US" altLang="zh-CN" sz="2000" dirty="0"/>
              <a:t>Ground truth boxes</a:t>
            </a:r>
            <a:r>
              <a:rPr lang="zh-CN" altLang="en-US" sz="2000" dirty="0"/>
              <a:t>有更大的</a:t>
            </a:r>
            <a:r>
              <a:rPr lang="en-US" altLang="zh-CN" sz="2000" dirty="0"/>
              <a:t>IOU</a:t>
            </a:r>
            <a:r>
              <a:rPr lang="zh-CN" altLang="en-US" sz="2000" dirty="0"/>
              <a:t>值，因此自定义的</a:t>
            </a:r>
            <a:r>
              <a:rPr lang="zh-CN" altLang="en-US" sz="2000" b="1" dirty="0"/>
              <a:t>距离度量公式</a:t>
            </a:r>
            <a:r>
              <a:rPr lang="zh-CN" altLang="en-US" sz="2000" dirty="0"/>
              <a:t>为 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75DB27-4398-437D-93C1-FBB2C0B29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009" y="2730722"/>
            <a:ext cx="4401980" cy="4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33568"/>
      </p:ext>
    </p:extLst>
  </p:cSld>
  <p:clrMapOvr>
    <a:masterClrMapping/>
  </p:clrMapOvr>
  <p:transition spd="slow" advTm="1631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P19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09D8B0F-C173-4CF4-8BA6-D8D4E0A53F44}"/>
              </a:ext>
            </a:extLst>
          </p:cNvPr>
          <p:cNvSpPr txBox="1"/>
          <p:nvPr/>
        </p:nvSpPr>
        <p:spPr>
          <a:xfrm>
            <a:off x="455975" y="990748"/>
            <a:ext cx="420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通过</a:t>
            </a:r>
            <a:r>
              <a:rPr lang="en-US" altLang="zh-CN" sz="2400" b="1" dirty="0"/>
              <a:t>K-Means</a:t>
            </a:r>
            <a:r>
              <a:rPr lang="zh-CN" altLang="en-US" sz="2400" b="1" dirty="0"/>
              <a:t>来获取</a:t>
            </a:r>
            <a:r>
              <a:rPr lang="en-US" altLang="zh-CN" sz="2400" b="1" dirty="0"/>
              <a:t>anchors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531E5E-ED60-416F-B14F-7523B6FF4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793" y="2083292"/>
            <a:ext cx="5793927" cy="38007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A3F480-9046-499C-A7E5-D2EF17CB45E4}"/>
              </a:ext>
            </a:extLst>
          </p:cNvPr>
          <p:cNvSpPr txBox="1"/>
          <p:nvPr/>
        </p:nvSpPr>
        <p:spPr>
          <a:xfrm>
            <a:off x="506309" y="1574797"/>
            <a:ext cx="26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具体流程为以下</a:t>
            </a:r>
            <a:r>
              <a:rPr lang="en-US" altLang="zh-CN" dirty="0"/>
              <a:t>4</a:t>
            </a:r>
            <a:r>
              <a:rPr lang="zh-CN" altLang="en-US" dirty="0"/>
              <a:t>个步骤：</a:t>
            </a:r>
          </a:p>
        </p:txBody>
      </p:sp>
    </p:spTree>
    <p:extLst>
      <p:ext uri="{BB962C8B-B14F-4D97-AF65-F5344CB8AC3E}">
        <p14:creationId xmlns:p14="http://schemas.microsoft.com/office/powerpoint/2010/main" val="1590703829"/>
      </p:ext>
    </p:extLst>
  </p:cSld>
  <p:clrMapOvr>
    <a:masterClrMapping/>
  </p:clrMapOvr>
  <p:transition spd="slow" advTm="1631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57021" y="2684350"/>
            <a:ext cx="5716588" cy="17510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99" name="文本框 6"/>
          <p:cNvSpPr txBox="1"/>
          <p:nvPr/>
        </p:nvSpPr>
        <p:spPr>
          <a:xfrm>
            <a:off x="1972908" y="3036649"/>
            <a:ext cx="5484813" cy="78470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引言</a:t>
            </a:r>
            <a:endParaRPr lang="en-US" altLang="zh-CN" sz="3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D27E86-A27E-47AE-B74F-9F8024816B07}"/>
              </a:ext>
            </a:extLst>
          </p:cNvPr>
          <p:cNvSpPr/>
          <p:nvPr/>
        </p:nvSpPr>
        <p:spPr>
          <a:xfrm>
            <a:off x="-8255" y="-22699"/>
            <a:ext cx="9144000" cy="10363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 descr="图片111">
            <a:extLst>
              <a:ext uri="{FF2B5EF4-FFF2-40B4-BE49-F238E27FC236}">
                <a16:creationId xmlns:a16="http://schemas.microsoft.com/office/drawing/2014/main" id="{DFA6BD05-6E40-4EFC-8F47-AC363895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" y="-62864"/>
            <a:ext cx="1099783" cy="1063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9">
            <a:extLst>
              <a:ext uri="{FF2B5EF4-FFF2-40B4-BE49-F238E27FC236}">
                <a16:creationId xmlns:a16="http://schemas.microsoft.com/office/drawing/2014/main" id="{4A6806B6-676E-451D-8C70-FA0E91A5DB71}"/>
              </a:ext>
            </a:extLst>
          </p:cNvPr>
          <p:cNvSpPr txBox="1"/>
          <p:nvPr/>
        </p:nvSpPr>
        <p:spPr>
          <a:xfrm>
            <a:off x="280248" y="167955"/>
            <a:ext cx="6819795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目标检测算法</a:t>
            </a:r>
            <a:r>
              <a:rPr lang="en-US" altLang="zh-CN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</p:spTree>
  </p:cSld>
  <p:clrMapOvr>
    <a:masterClrMapping/>
  </p:clrMapOvr>
  <p:transition spd="slow" advTm="1679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FD9A0A7-2CAB-42A0-8A54-7AE4634B13BB}"/>
              </a:ext>
            </a:extLst>
          </p:cNvPr>
          <p:cNvSpPr txBox="1"/>
          <p:nvPr/>
        </p:nvSpPr>
        <p:spPr>
          <a:xfrm>
            <a:off x="422941" y="867717"/>
            <a:ext cx="3360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目标损失函数：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F2750DF-60F8-4E6D-BA5E-C1D70FCF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799" y="1329382"/>
            <a:ext cx="5604407" cy="3865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1B22E80-028A-4B95-BA1C-FA682B22422F}"/>
                  </a:ext>
                </a:extLst>
              </p:cNvPr>
              <p:cNvSpPr txBox="1"/>
              <p:nvPr/>
            </p:nvSpPr>
            <p:spPr>
              <a:xfrm>
                <a:off x="755650" y="5175509"/>
                <a:ext cx="8086346" cy="1629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（</a:t>
                </a:r>
                <a:r>
                  <a:rPr lang="en-US" altLang="zh-CN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1</a:t>
                </a:r>
                <a:r>
                  <a:rPr lang="zh-CN" altLang="en-US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）由三部分组成：定位损失、置信度损失和类别损失。</a:t>
                </a:r>
                <a:endParaRPr lang="en-US" altLang="zh-CN" sz="2000" dirty="0">
                  <a:solidFill>
                    <a:srgbClr val="121212"/>
                  </a:solidFill>
                  <a:latin typeface="+mn-ea"/>
                  <a:ea typeface="+mn-ea"/>
                </a:endParaRPr>
              </a:p>
              <a:p>
                <a:r>
                  <a:rPr lang="zh-CN" altLang="en-US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（</a:t>
                </a:r>
                <a:r>
                  <a:rPr lang="en-US" altLang="zh-CN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2</a:t>
                </a:r>
                <a:r>
                  <a:rPr lang="zh-CN" altLang="en-US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）使用的是平方和误差。</a:t>
                </a:r>
                <a:endParaRPr lang="en-US" altLang="zh-CN" sz="2000" dirty="0">
                  <a:solidFill>
                    <a:srgbClr val="121212"/>
                  </a:solidFill>
                  <a:latin typeface="+mn-ea"/>
                  <a:ea typeface="+mn-ea"/>
                </a:endParaRPr>
              </a:p>
              <a:p>
                <a:r>
                  <a:rPr lang="zh-CN" altLang="en-US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（</a:t>
                </a:r>
                <a:r>
                  <a:rPr lang="en-US" altLang="zh-CN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）使用平衡系数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𝝀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𝒄𝒐𝒐𝒓𝒅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=5</a:t>
                </a:r>
                <a:r>
                  <a:rPr lang="zh-CN" altLang="en-US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，增加了对定位损失的判罚；使用平衡系数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lang="en-US" altLang="zh-CN" sz="200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𝝀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𝒏𝒐𝒐𝒃𝒋</m:t>
                        </m:r>
                      </m:sub>
                    </m:sSub>
                    <m:r>
                      <a:rPr lang="en-US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+mn-ea"/>
                      </a:rPr>
                      <m:t>𝟓</m:t>
                    </m:r>
                  </m:oMath>
                </a14:m>
                <a:r>
                  <a:rPr lang="zh-CN" altLang="en-US" sz="2000" dirty="0">
                    <a:solidFill>
                      <a:srgbClr val="121212"/>
                    </a:solidFill>
                    <a:latin typeface="+mn-ea"/>
                    <a:ea typeface="+mn-ea"/>
                  </a:rPr>
                  <a:t>，减小不含目标的边界框的置信度的判罚。</a:t>
                </a:r>
                <a:endParaRPr lang="en-US" altLang="zh-CN" sz="2000" dirty="0">
                  <a:solidFill>
                    <a:srgbClr val="121212"/>
                  </a:solidFill>
                  <a:latin typeface="+mn-ea"/>
                  <a:ea typeface="+mn-ea"/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1B22E80-028A-4B95-BA1C-FA682B224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50" y="5175509"/>
                <a:ext cx="8086346" cy="1629549"/>
              </a:xfrm>
              <a:prstGeom prst="rect">
                <a:avLst/>
              </a:prstGeom>
              <a:blipFill>
                <a:blip r:embed="rId4"/>
                <a:stretch>
                  <a:fillRect l="-830" t="-1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963890"/>
      </p:ext>
    </p:extLst>
  </p:cSld>
  <p:clrMapOvr>
    <a:masterClrMapping/>
  </p:clrMapOvr>
  <p:transition spd="slow" advTm="1631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8C5BE2-1121-4ADF-B072-2BD7DA6452F1}"/>
              </a:ext>
            </a:extLst>
          </p:cNvPr>
          <p:cNvSpPr txBox="1"/>
          <p:nvPr/>
        </p:nvSpPr>
        <p:spPr>
          <a:xfrm>
            <a:off x="436227" y="1335816"/>
            <a:ext cx="307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YOLOv3</a:t>
            </a:r>
            <a:r>
              <a:rPr lang="zh-CN" altLang="en-US" sz="2400" b="1" dirty="0"/>
              <a:t>检测效果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0F8675-7569-4015-9ED3-390CDB4BF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3" y="2703929"/>
            <a:ext cx="8710512" cy="261884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05366D8-BD50-4528-83C4-F9BFC4AC1520}"/>
              </a:ext>
            </a:extLst>
          </p:cNvPr>
          <p:cNvSpPr txBox="1"/>
          <p:nvPr/>
        </p:nvSpPr>
        <p:spPr>
          <a:xfrm>
            <a:off x="755650" y="2054386"/>
            <a:ext cx="5108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YOLOv3</a:t>
            </a:r>
            <a:r>
              <a:rPr lang="zh-CN" altLang="en-US" sz="2000" dirty="0"/>
              <a:t>相比其他算法的检测速度和精度对比：</a:t>
            </a:r>
          </a:p>
        </p:txBody>
      </p:sp>
    </p:spTree>
    <p:extLst>
      <p:ext uri="{BB962C8B-B14F-4D97-AF65-F5344CB8AC3E}">
        <p14:creationId xmlns:p14="http://schemas.microsoft.com/office/powerpoint/2010/main" val="861408332"/>
      </p:ext>
    </p:extLst>
  </p:cSld>
  <p:clrMapOvr>
    <a:masterClrMapping/>
  </p:clrMapOvr>
  <p:transition spd="slow" advTm="1631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665C7F-3632-4474-A6A1-8618A0B5F302}"/>
              </a:ext>
            </a:extLst>
          </p:cNvPr>
          <p:cNvSpPr txBox="1"/>
          <p:nvPr/>
        </p:nvSpPr>
        <p:spPr>
          <a:xfrm>
            <a:off x="430308" y="1397942"/>
            <a:ext cx="451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YOLOv2 </a:t>
            </a:r>
            <a:r>
              <a:rPr lang="zh-CN" altLang="en-US" sz="2400" b="1" dirty="0"/>
              <a:t>与 </a:t>
            </a:r>
            <a:r>
              <a:rPr lang="en-US" altLang="zh-CN" sz="2400" b="1" dirty="0"/>
              <a:t>YOLOv3 </a:t>
            </a:r>
            <a:r>
              <a:rPr lang="zh-CN" altLang="en-US" sz="2400" b="1" dirty="0"/>
              <a:t>检测效果对比：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244B7F-E19B-4382-BC8F-C60A557F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1" y="2297550"/>
            <a:ext cx="8106018" cy="3028243"/>
          </a:xfrm>
          <a:prstGeom prst="rect">
            <a:avLst/>
          </a:prstGeom>
        </p:spPr>
      </p:pic>
    </p:spTree>
  </p:cSld>
  <p:clrMapOvr>
    <a:masterClrMapping/>
  </p:clrMapOvr>
  <p:transition spd="slow" advTm="1631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第二部分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0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3" name="Rectangle 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5" name="Rectangle 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7" name="Rectangle 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9" name="Rectangle 4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Rectangle 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Rectangle 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5" name="Rectangle 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6" name="Rectangle 5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7" name="Rectangle 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Rectangle 54"/>
          <p:cNvSpPr/>
          <p:nvPr/>
        </p:nvSpPr>
        <p:spPr>
          <a:xfrm>
            <a:off x="-1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5" name="文本框 37"/>
          <p:cNvSpPr txBox="1"/>
          <p:nvPr/>
        </p:nvSpPr>
        <p:spPr>
          <a:xfrm>
            <a:off x="1522058" y="307684"/>
            <a:ext cx="29446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YOLOv3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0262" y="6518550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665C7F-3632-4474-A6A1-8618A0B5F302}"/>
              </a:ext>
            </a:extLst>
          </p:cNvPr>
          <p:cNvSpPr txBox="1"/>
          <p:nvPr/>
        </p:nvSpPr>
        <p:spPr>
          <a:xfrm>
            <a:off x="430308" y="1397942"/>
            <a:ext cx="451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YOLOv2 </a:t>
            </a:r>
            <a:r>
              <a:rPr lang="zh-CN" altLang="en-US" sz="2400" b="1" dirty="0"/>
              <a:t>与 </a:t>
            </a:r>
            <a:r>
              <a:rPr lang="en-US" altLang="zh-CN" sz="2400" b="1" dirty="0"/>
              <a:t>YOLOv3 </a:t>
            </a:r>
            <a:r>
              <a:rPr lang="zh-CN" altLang="en-US" sz="2400" b="1" dirty="0"/>
              <a:t>检测效果对比：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CF7E1D-E024-48B1-91F8-C38E2EF48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06" y="2253782"/>
            <a:ext cx="8236585" cy="30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61515"/>
      </p:ext>
    </p:extLst>
  </p:cSld>
  <p:clrMapOvr>
    <a:masterClrMapping/>
  </p:clrMapOvr>
  <p:transition spd="slow" advTm="1631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70761" y="2774557"/>
            <a:ext cx="6030999" cy="17510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99" name="文本框 6"/>
          <p:cNvSpPr txBox="1"/>
          <p:nvPr/>
        </p:nvSpPr>
        <p:spPr>
          <a:xfrm>
            <a:off x="1900010" y="3151712"/>
            <a:ext cx="5716588" cy="78470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 </a:t>
            </a:r>
            <a:r>
              <a:rPr lang="en-US" altLang="zh-CN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YOLOv4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</a:p>
        </p:txBody>
      </p:sp>
      <p:sp>
        <p:nvSpPr>
          <p:cNvPr id="8" name="矩形 7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P24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EA8080-2D82-48C7-8E3D-D79DDBD0C5D2}"/>
              </a:ext>
            </a:extLst>
          </p:cNvPr>
          <p:cNvSpPr/>
          <p:nvPr/>
        </p:nvSpPr>
        <p:spPr>
          <a:xfrm>
            <a:off x="-8255" y="-22699"/>
            <a:ext cx="9144000" cy="10363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 descr="图片111">
            <a:extLst>
              <a:ext uri="{FF2B5EF4-FFF2-40B4-BE49-F238E27FC236}">
                <a16:creationId xmlns:a16="http://schemas.microsoft.com/office/drawing/2014/main" id="{125AC9C0-17E8-4B6F-843E-DF9348DB5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" y="-62864"/>
            <a:ext cx="1099783" cy="1063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9">
            <a:extLst>
              <a:ext uri="{FF2B5EF4-FFF2-40B4-BE49-F238E27FC236}">
                <a16:creationId xmlns:a16="http://schemas.microsoft.com/office/drawing/2014/main" id="{81470118-D920-4244-B9C2-E3895B486F38}"/>
              </a:ext>
            </a:extLst>
          </p:cNvPr>
          <p:cNvSpPr txBox="1"/>
          <p:nvPr/>
        </p:nvSpPr>
        <p:spPr>
          <a:xfrm>
            <a:off x="280248" y="167955"/>
            <a:ext cx="6819795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目标检测算法</a:t>
            </a:r>
            <a:r>
              <a:rPr lang="en-US" altLang="zh-CN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</p:spTree>
  </p:cSld>
  <p:clrMapOvr>
    <a:masterClrMapping/>
  </p:clrMapOvr>
  <p:transition spd="slow" advTm="4664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P25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59026C-BECC-441D-947E-65FCF723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389" y="2630960"/>
            <a:ext cx="4726919" cy="364027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B311202-F66A-48E8-9175-3D6927F2D59E}"/>
              </a:ext>
            </a:extLst>
          </p:cNvPr>
          <p:cNvSpPr txBox="1"/>
          <p:nvPr/>
        </p:nvSpPr>
        <p:spPr>
          <a:xfrm>
            <a:off x="947956" y="1190075"/>
            <a:ext cx="73888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effectLst/>
                <a:latin typeface="Times New Roman" panose="02020603050405020304" pitchFamily="18" charset="0"/>
              </a:rPr>
              <a:t>YOLOv4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在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</a:rPr>
              <a:t>YOLOv3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的基础上，进行了一些结构上的改进，并加入了一些实用的技巧，实现了检测速度和精度的最佳权衡。实验表明，在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</a:rPr>
              <a:t>Tesla V100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上，对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</a:rPr>
              <a:t>MS COCO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数据集的实时检测速度达到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</a:rPr>
              <a:t>65 FPS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，精度达到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</a:rPr>
              <a:t>43.5%AP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</p:spTree>
  </p:cSld>
  <p:clrMapOvr>
    <a:masterClrMapping/>
  </p:clrMapOvr>
  <p:transition spd="slow" advTm="2884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P26</a:t>
            </a:r>
          </a:p>
        </p:txBody>
      </p:sp>
      <p:sp>
        <p:nvSpPr>
          <p:cNvPr id="16" name="文本框 73">
            <a:extLst>
              <a:ext uri="{FF2B5EF4-FFF2-40B4-BE49-F238E27FC236}">
                <a16:creationId xmlns:a16="http://schemas.microsoft.com/office/drawing/2014/main" id="{CD838082-8AED-48E5-9D3B-504EDCD5A929}"/>
              </a:ext>
            </a:extLst>
          </p:cNvPr>
          <p:cNvSpPr txBox="1"/>
          <p:nvPr/>
        </p:nvSpPr>
        <p:spPr>
          <a:xfrm>
            <a:off x="1675264" y="314191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21626A-10ED-4776-8316-F6C1B416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091" y="1899020"/>
            <a:ext cx="6673896" cy="46944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9D3755-DEA7-48D1-81EE-2BAD1CED9B00}"/>
              </a:ext>
            </a:extLst>
          </p:cNvPr>
          <p:cNvSpPr txBox="1"/>
          <p:nvPr/>
        </p:nvSpPr>
        <p:spPr>
          <a:xfrm>
            <a:off x="184150" y="890120"/>
            <a:ext cx="282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YOLOv4</a:t>
            </a:r>
            <a:r>
              <a:rPr lang="zh-CN" altLang="en-US" sz="2400" dirty="0"/>
              <a:t>网络架构：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CED5466-D85A-4B60-A122-C8FE53D01B09}"/>
              </a:ext>
            </a:extLst>
          </p:cNvPr>
          <p:cNvSpPr txBox="1"/>
          <p:nvPr/>
        </p:nvSpPr>
        <p:spPr>
          <a:xfrm>
            <a:off x="252473" y="1393960"/>
            <a:ext cx="8841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YOLOv4 = CSPDarknet53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+ SPP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附加模块 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+ </a:t>
            </a:r>
            <a:r>
              <a:rPr lang="en-US" altLang="zh-CN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PANet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路径聚合 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+ YOLOv3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Head</a:t>
            </a:r>
            <a:endParaRPr lang="zh-CN" altLang="en-US" sz="2000" dirty="0"/>
          </a:p>
        </p:txBody>
      </p:sp>
    </p:spTree>
  </p:cSld>
  <p:clrMapOvr>
    <a:masterClrMapping/>
  </p:clrMapOvr>
  <p:transition spd="slow" advTm="2884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P27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A28BF8-B738-4D55-8A08-A039A9326047}"/>
              </a:ext>
            </a:extLst>
          </p:cNvPr>
          <p:cNvSpPr txBox="1"/>
          <p:nvPr/>
        </p:nvSpPr>
        <p:spPr>
          <a:xfrm>
            <a:off x="394282" y="1047303"/>
            <a:ext cx="4874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CSPDarknet53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骨干网络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7A97F8-0E63-4753-A190-2AD9ABF67548}"/>
              </a:ext>
            </a:extLst>
          </p:cNvPr>
          <p:cNvSpPr txBox="1"/>
          <p:nvPr/>
        </p:nvSpPr>
        <p:spPr>
          <a:xfrm>
            <a:off x="755650" y="1648807"/>
            <a:ext cx="7524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</a:t>
            </a:r>
            <a:r>
              <a:rPr lang="en-US" altLang="zh-CN" sz="2000" dirty="0"/>
              <a:t>YOLOv4</a:t>
            </a:r>
            <a:r>
              <a:rPr lang="zh-CN" altLang="en-US" sz="2000" dirty="0"/>
              <a:t>中，将原来的</a:t>
            </a:r>
            <a:r>
              <a:rPr lang="en-US" altLang="zh-CN" sz="2000" dirty="0"/>
              <a:t>Darknet53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CSPNet</a:t>
            </a:r>
            <a:r>
              <a:rPr lang="zh-CN" altLang="en-US" sz="2000" dirty="0"/>
              <a:t>进行了结合。</a:t>
            </a:r>
            <a:r>
              <a:rPr lang="en-US" altLang="zh-CN" sz="2000" b="0" i="0" dirty="0">
                <a:effectLst/>
                <a:latin typeface="-apple-system"/>
              </a:rPr>
              <a:t>Darknet53</a:t>
            </a:r>
            <a:r>
              <a:rPr lang="zh-CN" altLang="en-US" sz="2000" b="0" i="0" dirty="0">
                <a:effectLst/>
                <a:latin typeface="-apple-system"/>
              </a:rPr>
              <a:t>的结构是由一系列残差块组成。</a:t>
            </a:r>
            <a:r>
              <a:rPr lang="en-US" altLang="zh-CN" sz="2000" b="0" i="0" dirty="0" err="1">
                <a:effectLst/>
                <a:latin typeface="-apple-system"/>
              </a:rPr>
              <a:t>CSPnet</a:t>
            </a:r>
            <a:r>
              <a:rPr lang="zh-CN" altLang="en-US" sz="2000" b="0" i="0" dirty="0">
                <a:effectLst/>
                <a:latin typeface="-apple-system"/>
              </a:rPr>
              <a:t>的主要工作就是将原来的残差块的堆叠进行拆分，把它拆分成左右两部分：主干部分继续堆叠原来的残差块，支路部分则相当于一个残差边。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DDA31C-C0C5-4B5C-A6EC-2D1B9AB5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562" y="3112085"/>
            <a:ext cx="5635654" cy="28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70155"/>
      </p:ext>
    </p:extLst>
  </p:cSld>
  <p:clrMapOvr>
    <a:masterClrMapping/>
  </p:clrMapOvr>
  <p:transition spd="slow" advTm="2884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P28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A00FA1-25E6-4C62-8A4D-BDE2E47E2A44}"/>
              </a:ext>
            </a:extLst>
          </p:cNvPr>
          <p:cNvSpPr txBox="1"/>
          <p:nvPr/>
        </p:nvSpPr>
        <p:spPr>
          <a:xfrm>
            <a:off x="394281" y="1047303"/>
            <a:ext cx="29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99862A-12C0-4E42-8523-68490882D4E8}"/>
              </a:ext>
            </a:extLst>
          </p:cNvPr>
          <p:cNvSpPr txBox="1"/>
          <p:nvPr/>
        </p:nvSpPr>
        <p:spPr>
          <a:xfrm>
            <a:off x="755650" y="1521147"/>
            <a:ext cx="77273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effectLst/>
                <a:latin typeface="-apple-system"/>
              </a:rPr>
              <a:t>在</a:t>
            </a:r>
            <a:r>
              <a:rPr lang="en-US" altLang="zh-CN" sz="2000" b="0" i="0" dirty="0">
                <a:effectLst/>
                <a:latin typeface="-apple-system"/>
              </a:rPr>
              <a:t>YOLOv4</a:t>
            </a:r>
            <a:r>
              <a:rPr lang="zh-CN" altLang="en-US" sz="2000" b="0" i="0" dirty="0">
                <a:effectLst/>
                <a:latin typeface="-apple-system"/>
              </a:rPr>
              <a:t>中，作者引入</a:t>
            </a:r>
            <a:r>
              <a:rPr lang="en-US" altLang="zh-CN" sz="2000" b="0" i="0" dirty="0">
                <a:effectLst/>
                <a:latin typeface="-apple-system"/>
              </a:rPr>
              <a:t>SPP</a:t>
            </a:r>
            <a:r>
              <a:rPr lang="zh-CN" altLang="en-US" sz="2000" b="0" i="0" dirty="0">
                <a:effectLst/>
                <a:latin typeface="-apple-system"/>
              </a:rPr>
              <a:t>，是因为它显著地增加了感受野，分离出了最重要的上下文特征</a:t>
            </a:r>
            <a:r>
              <a:rPr lang="zh-CN" altLang="en-US" sz="2000" dirty="0">
                <a:latin typeface="-apple-system"/>
              </a:rPr>
              <a:t>。</a:t>
            </a:r>
            <a:r>
              <a:rPr lang="zh-CN" altLang="en-US" sz="2000" b="0" i="0" dirty="0">
                <a:effectLst/>
                <a:latin typeface="-apple-system"/>
              </a:rPr>
              <a:t>具体的做法就是：分别利用四个不同尺度的最大池化对上层输出的</a:t>
            </a:r>
            <a:r>
              <a:rPr lang="en-US" altLang="zh-CN" sz="2000" b="0" i="0" dirty="0">
                <a:effectLst/>
                <a:latin typeface="-apple-system"/>
              </a:rPr>
              <a:t>feature map</a:t>
            </a:r>
            <a:r>
              <a:rPr lang="zh-CN" altLang="en-US" sz="2000" b="0" i="0" dirty="0">
                <a:effectLst/>
                <a:latin typeface="-apple-system"/>
              </a:rPr>
              <a:t>进行处理。最大池化的池化核大小分别为</a:t>
            </a:r>
            <a:r>
              <a:rPr lang="en-US" altLang="zh-CN" sz="2000" b="0" i="0" dirty="0">
                <a:effectLst/>
                <a:latin typeface="-apple-system"/>
              </a:rPr>
              <a:t>13x13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>
                <a:effectLst/>
                <a:latin typeface="-apple-system"/>
              </a:rPr>
              <a:t>9x9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>
                <a:effectLst/>
                <a:latin typeface="-apple-system"/>
              </a:rPr>
              <a:t>5x5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>
                <a:effectLst/>
                <a:latin typeface="-apple-system"/>
              </a:rPr>
              <a:t>1x1</a:t>
            </a:r>
            <a:r>
              <a:rPr lang="zh-CN" altLang="en-US" sz="2000" b="0" i="0" dirty="0">
                <a:effectLst/>
                <a:latin typeface="-apple-system"/>
              </a:rPr>
              <a:t>。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00E361-C982-4BC7-B6D3-F149281B6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86" y="3555195"/>
            <a:ext cx="2770359" cy="16547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3069B9-688A-4A04-9A30-3DCCDE6F4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307" y="2910245"/>
            <a:ext cx="3623511" cy="318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96221"/>
      </p:ext>
    </p:extLst>
  </p:cSld>
  <p:clrMapOvr>
    <a:masterClrMapping/>
  </p:clrMapOvr>
  <p:transition spd="slow" advTm="2884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P29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A00FA1-25E6-4C62-8A4D-BDE2E47E2A44}"/>
              </a:ext>
            </a:extLst>
          </p:cNvPr>
          <p:cNvSpPr txBox="1"/>
          <p:nvPr/>
        </p:nvSpPr>
        <p:spPr>
          <a:xfrm>
            <a:off x="394281" y="1047303"/>
            <a:ext cx="290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PANet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184752-A924-48D8-A3D5-959E90210AD5}"/>
              </a:ext>
            </a:extLst>
          </p:cNvPr>
          <p:cNvSpPr txBox="1"/>
          <p:nvPr/>
        </p:nvSpPr>
        <p:spPr>
          <a:xfrm>
            <a:off x="939567" y="1741882"/>
            <a:ext cx="74811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effectLst/>
                <a:latin typeface="-apple-system"/>
              </a:rPr>
              <a:t>在</a:t>
            </a:r>
            <a:r>
              <a:rPr lang="en-US" altLang="zh-CN" sz="2000" b="0" i="0" dirty="0">
                <a:effectLst/>
                <a:latin typeface="-apple-system"/>
              </a:rPr>
              <a:t>YOLOv4</a:t>
            </a:r>
            <a:r>
              <a:rPr lang="zh-CN" altLang="en-US" sz="2000" b="0" i="0" dirty="0">
                <a:effectLst/>
                <a:latin typeface="-apple-system"/>
              </a:rPr>
              <a:t>中，作者使用</a:t>
            </a:r>
            <a:r>
              <a:rPr lang="en-US" altLang="zh-CN" sz="2000" b="0" i="0" dirty="0" err="1">
                <a:effectLst/>
                <a:latin typeface="-apple-system"/>
              </a:rPr>
              <a:t>PANet</a:t>
            </a:r>
            <a:r>
              <a:rPr lang="zh-CN" altLang="en-US" sz="2000" b="0" i="0" dirty="0">
                <a:effectLst/>
                <a:latin typeface="-apple-system"/>
              </a:rPr>
              <a:t>代替</a:t>
            </a:r>
            <a:r>
              <a:rPr lang="en-US" altLang="zh-CN" sz="2000" b="0" i="0" dirty="0">
                <a:effectLst/>
                <a:latin typeface="-apple-system"/>
              </a:rPr>
              <a:t>YOLOv3</a:t>
            </a:r>
            <a:r>
              <a:rPr lang="zh-CN" altLang="en-US" sz="2000" b="0" i="0" dirty="0">
                <a:effectLst/>
                <a:latin typeface="-apple-system"/>
              </a:rPr>
              <a:t>中的</a:t>
            </a:r>
            <a:r>
              <a:rPr lang="en-US" altLang="zh-CN" sz="2000" b="0" i="0" dirty="0">
                <a:effectLst/>
                <a:latin typeface="-apple-system"/>
              </a:rPr>
              <a:t>FPN</a:t>
            </a:r>
            <a:r>
              <a:rPr lang="zh-CN" altLang="en-US" sz="2000" b="0" i="0" dirty="0">
                <a:effectLst/>
                <a:latin typeface="-apple-system"/>
              </a:rPr>
              <a:t>作为</a:t>
            </a:r>
            <a:r>
              <a:rPr lang="zh-CN" altLang="en-US" sz="2000" dirty="0">
                <a:latin typeface="-apple-system"/>
              </a:rPr>
              <a:t>特征聚</a:t>
            </a:r>
            <a:r>
              <a:rPr lang="zh-CN" altLang="en-US" sz="2000" b="0" i="0" dirty="0">
                <a:effectLst/>
                <a:latin typeface="-apple-system"/>
              </a:rPr>
              <a:t>合的方法，针对不同的</a:t>
            </a:r>
            <a:r>
              <a:rPr lang="zh-CN" altLang="en-US" sz="2000" dirty="0">
                <a:latin typeface="-apple-system"/>
              </a:rPr>
              <a:t>特征</a:t>
            </a:r>
            <a:r>
              <a:rPr lang="zh-CN" altLang="en-US" sz="2000" b="0" i="0" dirty="0">
                <a:effectLst/>
                <a:latin typeface="-apple-system"/>
              </a:rPr>
              <a:t>级别从不同的主干层进行</a:t>
            </a:r>
            <a:r>
              <a:rPr lang="zh-CN" altLang="en-US" sz="2000" dirty="0">
                <a:latin typeface="-apple-system"/>
              </a:rPr>
              <a:t>特征</a:t>
            </a:r>
            <a:r>
              <a:rPr lang="zh-CN" altLang="en-US" sz="2000" b="0" i="0" dirty="0">
                <a:effectLst/>
                <a:latin typeface="-apple-system"/>
              </a:rPr>
              <a:t>聚合。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74B68D-055E-41F1-8649-7E46E1215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78" y="2682681"/>
            <a:ext cx="7402847" cy="254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1081"/>
      </p:ext>
    </p:extLst>
  </p:cSld>
  <p:clrMapOvr>
    <a:masterClrMapping/>
  </p:clrMapOvr>
  <p:transition spd="slow" advTm="2884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文本框 73"/>
          <p:cNvSpPr txBox="1"/>
          <p:nvPr/>
        </p:nvSpPr>
        <p:spPr>
          <a:xfrm>
            <a:off x="1758950" y="295627"/>
            <a:ext cx="84894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引言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266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第一部分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3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77AD691-C56D-4195-B448-317178584211}"/>
              </a:ext>
            </a:extLst>
          </p:cNvPr>
          <p:cNvCxnSpPr>
            <a:cxnSpLocks/>
          </p:cNvCxnSpPr>
          <p:nvPr/>
        </p:nvCxnSpPr>
        <p:spPr>
          <a:xfrm>
            <a:off x="1089660" y="3314700"/>
            <a:ext cx="69799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D75428BE-AFF6-476F-8CFA-2DF87D757840}"/>
              </a:ext>
            </a:extLst>
          </p:cNvPr>
          <p:cNvSpPr/>
          <p:nvPr/>
        </p:nvSpPr>
        <p:spPr>
          <a:xfrm>
            <a:off x="1882140" y="3261360"/>
            <a:ext cx="99060" cy="95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37A9EB-3055-4453-9648-49C71465CB1D}"/>
              </a:ext>
            </a:extLst>
          </p:cNvPr>
          <p:cNvSpPr txBox="1"/>
          <p:nvPr/>
        </p:nvSpPr>
        <p:spPr>
          <a:xfrm>
            <a:off x="1536382" y="3566160"/>
            <a:ext cx="936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2016</a:t>
            </a:r>
            <a:r>
              <a:rPr lang="zh-CN" altLang="en-US" sz="1600" dirty="0"/>
              <a:t>年</a:t>
            </a: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9D84079B-8EC1-4AED-85A5-CE5DB5E7E118}"/>
              </a:ext>
            </a:extLst>
          </p:cNvPr>
          <p:cNvSpPr/>
          <p:nvPr/>
        </p:nvSpPr>
        <p:spPr>
          <a:xfrm>
            <a:off x="3093720" y="3268980"/>
            <a:ext cx="99060" cy="95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5DBD86E1-68F2-437D-8191-14007041C3AA}"/>
              </a:ext>
            </a:extLst>
          </p:cNvPr>
          <p:cNvSpPr/>
          <p:nvPr/>
        </p:nvSpPr>
        <p:spPr>
          <a:xfrm>
            <a:off x="4316730" y="3268980"/>
            <a:ext cx="99060" cy="95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F1D55480-F8A4-494E-AB9D-0DE7F428DEE2}"/>
              </a:ext>
            </a:extLst>
          </p:cNvPr>
          <p:cNvSpPr/>
          <p:nvPr/>
        </p:nvSpPr>
        <p:spPr>
          <a:xfrm>
            <a:off x="6934200" y="3261359"/>
            <a:ext cx="99060" cy="95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2AEECFAE-D762-42AB-A053-046058A971DA}"/>
              </a:ext>
            </a:extLst>
          </p:cNvPr>
          <p:cNvSpPr/>
          <p:nvPr/>
        </p:nvSpPr>
        <p:spPr>
          <a:xfrm>
            <a:off x="5600700" y="3278531"/>
            <a:ext cx="99060" cy="9530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3B02CB-3D0E-42B1-B372-B50AEBF56895}"/>
              </a:ext>
            </a:extLst>
          </p:cNvPr>
          <p:cNvSpPr txBox="1"/>
          <p:nvPr/>
        </p:nvSpPr>
        <p:spPr>
          <a:xfrm>
            <a:off x="1185226" y="2724493"/>
            <a:ext cx="166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YOLO</a:t>
            </a:r>
            <a:r>
              <a:rPr lang="zh-CN" altLang="en-US" sz="1600" dirty="0"/>
              <a:t>算法提出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A93F92-3FBC-4D90-8AC8-BD8B3A86321C}"/>
              </a:ext>
            </a:extLst>
          </p:cNvPr>
          <p:cNvSpPr txBox="1"/>
          <p:nvPr/>
        </p:nvSpPr>
        <p:spPr>
          <a:xfrm>
            <a:off x="2674937" y="3554972"/>
            <a:ext cx="936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2017</a:t>
            </a:r>
            <a:r>
              <a:rPr lang="zh-CN" altLang="en-US" sz="1600" dirty="0"/>
              <a:t>年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4503FA-743F-4EF3-B54E-A68864B42076}"/>
              </a:ext>
            </a:extLst>
          </p:cNvPr>
          <p:cNvSpPr txBox="1"/>
          <p:nvPr/>
        </p:nvSpPr>
        <p:spPr>
          <a:xfrm>
            <a:off x="5231447" y="3554972"/>
            <a:ext cx="936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2020</a:t>
            </a:r>
            <a:r>
              <a:rPr lang="zh-CN" altLang="en-US" sz="1600" dirty="0"/>
              <a:t>年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62E9F5-658D-4362-ABC8-EE31F786A53A}"/>
              </a:ext>
            </a:extLst>
          </p:cNvPr>
          <p:cNvSpPr txBox="1"/>
          <p:nvPr/>
        </p:nvSpPr>
        <p:spPr>
          <a:xfrm>
            <a:off x="3947477" y="3566160"/>
            <a:ext cx="936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2018</a:t>
            </a:r>
            <a:r>
              <a:rPr lang="zh-CN" altLang="en-US" sz="1600" dirty="0"/>
              <a:t>年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976154-6AAA-41AE-AC7C-65D2086DF707}"/>
              </a:ext>
            </a:extLst>
          </p:cNvPr>
          <p:cNvSpPr txBox="1"/>
          <p:nvPr/>
        </p:nvSpPr>
        <p:spPr>
          <a:xfrm>
            <a:off x="6542087" y="3566160"/>
            <a:ext cx="936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2021</a:t>
            </a:r>
            <a:r>
              <a:rPr lang="zh-CN" altLang="en-US" sz="1600" dirty="0"/>
              <a:t>年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C81BB86-DE5A-42B2-B8D3-40833975D985}"/>
              </a:ext>
            </a:extLst>
          </p:cNvPr>
          <p:cNvSpPr txBox="1"/>
          <p:nvPr/>
        </p:nvSpPr>
        <p:spPr>
          <a:xfrm>
            <a:off x="2714784" y="2724493"/>
            <a:ext cx="9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YOLOv2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534DA08-51E0-4D0B-87FB-98949C0FD64C}"/>
              </a:ext>
            </a:extLst>
          </p:cNvPr>
          <p:cNvSpPr txBox="1"/>
          <p:nvPr/>
        </p:nvSpPr>
        <p:spPr>
          <a:xfrm>
            <a:off x="3930174" y="2724493"/>
            <a:ext cx="9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YOLOv3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10D2A92-8442-47E9-830F-9DF6344C2160}"/>
              </a:ext>
            </a:extLst>
          </p:cNvPr>
          <p:cNvSpPr txBox="1"/>
          <p:nvPr/>
        </p:nvSpPr>
        <p:spPr>
          <a:xfrm>
            <a:off x="5172234" y="2730624"/>
            <a:ext cx="9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YOLOv4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54C60CD-B0F7-4AA5-9B99-CD979B7A890E}"/>
              </a:ext>
            </a:extLst>
          </p:cNvPr>
          <p:cNvSpPr txBox="1"/>
          <p:nvPr/>
        </p:nvSpPr>
        <p:spPr>
          <a:xfrm>
            <a:off x="6244276" y="2724980"/>
            <a:ext cx="166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YOLOX/YOLOP</a:t>
            </a:r>
            <a:r>
              <a:rPr lang="zh-CN" altLang="en-US" sz="1600" dirty="0"/>
              <a:t>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7E4A39-96EF-4B16-B408-E41281EF9AEF}"/>
              </a:ext>
            </a:extLst>
          </p:cNvPr>
          <p:cNvSpPr txBox="1"/>
          <p:nvPr/>
        </p:nvSpPr>
        <p:spPr>
          <a:xfrm>
            <a:off x="562610" y="1491178"/>
            <a:ext cx="2980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YOLO</a:t>
            </a:r>
            <a:r>
              <a:rPr lang="zh-CN" altLang="en-US" sz="2000" b="1" dirty="0"/>
              <a:t>系列发展时间线：</a:t>
            </a:r>
          </a:p>
        </p:txBody>
      </p:sp>
    </p:spTree>
    <p:extLst>
      <p:ext uri="{BB962C8B-B14F-4D97-AF65-F5344CB8AC3E}">
        <p14:creationId xmlns:p14="http://schemas.microsoft.com/office/powerpoint/2010/main" val="4189029383"/>
      </p:ext>
    </p:extLst>
  </p:cSld>
  <p:clrMapOvr>
    <a:masterClrMapping/>
  </p:clrMapOvr>
  <p:transition spd="slow" advTm="12216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P30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59A745-4B58-4C22-8823-AF50FA948F6A}"/>
              </a:ext>
            </a:extLst>
          </p:cNvPr>
          <p:cNvSpPr txBox="1"/>
          <p:nvPr/>
        </p:nvSpPr>
        <p:spPr>
          <a:xfrm>
            <a:off x="461396" y="1114415"/>
            <a:ext cx="329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技巧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Mish</a:t>
            </a:r>
            <a:r>
              <a:rPr lang="zh-CN" altLang="en-US" sz="2400" b="1" dirty="0"/>
              <a:t>激活函数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F827B5-D24F-4B1B-A23C-0AAEC5C94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1" y="2988136"/>
            <a:ext cx="7760538" cy="263923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7A1F6C3-F1FF-4FEF-9EBF-06997B0FE2F6}"/>
              </a:ext>
            </a:extLst>
          </p:cNvPr>
          <p:cNvSpPr txBox="1"/>
          <p:nvPr/>
        </p:nvSpPr>
        <p:spPr>
          <a:xfrm>
            <a:off x="1010186" y="1743499"/>
            <a:ext cx="74727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effectLst/>
                <a:latin typeface="-apple-system"/>
              </a:rPr>
              <a:t>在</a:t>
            </a:r>
            <a:r>
              <a:rPr lang="en-US" altLang="zh-CN" sz="2000" b="0" i="0" dirty="0">
                <a:effectLst/>
                <a:latin typeface="-apple-system"/>
              </a:rPr>
              <a:t>YOLOv3</a:t>
            </a:r>
            <a:r>
              <a:rPr lang="zh-CN" altLang="en-US" sz="2000" b="0" i="0" dirty="0">
                <a:effectLst/>
                <a:latin typeface="-apple-system"/>
              </a:rPr>
              <a:t>中，每个卷积层之后包含一个批量归一化层和一个</a:t>
            </a:r>
            <a:r>
              <a:rPr lang="en-US" altLang="zh-CN" sz="2000" b="0" i="0" dirty="0">
                <a:effectLst/>
                <a:latin typeface="-apple-system"/>
              </a:rPr>
              <a:t>Leaky </a:t>
            </a:r>
            <a:r>
              <a:rPr lang="en-US" altLang="zh-CN" sz="2000" b="0" i="0" dirty="0" err="1">
                <a:effectLst/>
                <a:latin typeface="-apple-system"/>
              </a:rPr>
              <a:t>ReLU</a:t>
            </a:r>
            <a:r>
              <a:rPr lang="zh-CN" altLang="en-US" sz="2000" b="0" i="0" dirty="0">
                <a:effectLst/>
                <a:latin typeface="-apple-system"/>
              </a:rPr>
              <a:t>。而在</a:t>
            </a:r>
            <a:r>
              <a:rPr lang="en-US" altLang="zh-CN" sz="2000" b="0" i="0" dirty="0">
                <a:effectLst/>
                <a:latin typeface="-apple-system"/>
              </a:rPr>
              <a:t>YOLOv4</a:t>
            </a:r>
            <a:r>
              <a:rPr lang="zh-CN" altLang="en-US" sz="2000" b="0" i="0" dirty="0">
                <a:effectLst/>
                <a:latin typeface="-apple-system"/>
              </a:rPr>
              <a:t>的主干网络</a:t>
            </a:r>
            <a:r>
              <a:rPr lang="en-US" altLang="zh-CN" sz="2000" b="0" i="0" dirty="0">
                <a:effectLst/>
                <a:latin typeface="-apple-system"/>
              </a:rPr>
              <a:t>CSPDarknet53</a:t>
            </a:r>
            <a:r>
              <a:rPr lang="zh-CN" altLang="en-US" sz="2000" b="0" i="0" dirty="0">
                <a:effectLst/>
                <a:latin typeface="-apple-system"/>
              </a:rPr>
              <a:t>中，使用</a:t>
            </a:r>
            <a:r>
              <a:rPr lang="en-US" altLang="zh-CN" sz="2000" b="0" i="0" dirty="0">
                <a:effectLst/>
                <a:latin typeface="-apple-system"/>
              </a:rPr>
              <a:t>Mish</a:t>
            </a:r>
            <a:r>
              <a:rPr lang="zh-CN" altLang="en-US" sz="2000" b="0" i="0" dirty="0">
                <a:effectLst/>
                <a:latin typeface="-apple-system"/>
              </a:rPr>
              <a:t>代替了原来的</a:t>
            </a:r>
            <a:r>
              <a:rPr lang="en-US" altLang="zh-CN" sz="2000" b="0" i="0" dirty="0">
                <a:effectLst/>
                <a:latin typeface="-apple-system"/>
              </a:rPr>
              <a:t>Leaky </a:t>
            </a:r>
            <a:r>
              <a:rPr lang="en-US" altLang="zh-CN" sz="2000" b="0" i="0" dirty="0" err="1">
                <a:effectLst/>
                <a:latin typeface="-apple-system"/>
              </a:rPr>
              <a:t>ReLU</a:t>
            </a:r>
            <a:r>
              <a:rPr lang="zh-CN" altLang="en-US" sz="2000" b="0" i="0" dirty="0">
                <a:effectLst/>
                <a:latin typeface="-apple-system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84312280"/>
      </p:ext>
    </p:extLst>
  </p:cSld>
  <p:clrMapOvr>
    <a:masterClrMapping/>
  </p:clrMapOvr>
  <p:transition spd="slow" advTm="2884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P31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59A745-4B58-4C22-8823-AF50FA948F6A}"/>
              </a:ext>
            </a:extLst>
          </p:cNvPr>
          <p:cNvSpPr txBox="1"/>
          <p:nvPr/>
        </p:nvSpPr>
        <p:spPr>
          <a:xfrm>
            <a:off x="461395" y="1114415"/>
            <a:ext cx="3741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技巧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Mosaic</a:t>
            </a:r>
            <a:r>
              <a:rPr lang="zh-CN" altLang="en-US" sz="2400" b="1" dirty="0"/>
              <a:t>数据增强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FE60FB-A002-47C6-BA32-0363BBEB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75" y="2869813"/>
            <a:ext cx="5356304" cy="323124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2171363-329B-4AF7-8B51-519F2C103E1B}"/>
              </a:ext>
            </a:extLst>
          </p:cNvPr>
          <p:cNvSpPr txBox="1"/>
          <p:nvPr/>
        </p:nvSpPr>
        <p:spPr>
          <a:xfrm>
            <a:off x="832007" y="1715115"/>
            <a:ext cx="77946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effectLst/>
                <a:latin typeface="-apple-system"/>
              </a:rPr>
              <a:t>这是作者提出的一种新的数据增强方法，该方法借鉴了</a:t>
            </a:r>
            <a:r>
              <a:rPr lang="en-US" altLang="zh-CN" sz="2000" b="0" i="0" dirty="0" err="1">
                <a:effectLst/>
                <a:latin typeface="-apple-system"/>
              </a:rPr>
              <a:t>CutMix</a:t>
            </a:r>
            <a:r>
              <a:rPr lang="zh-CN" altLang="en-US" sz="2000" b="0" i="0" dirty="0">
                <a:effectLst/>
                <a:latin typeface="-apple-system"/>
              </a:rPr>
              <a:t>数据增强方式的思想。</a:t>
            </a:r>
            <a:r>
              <a:rPr lang="en-US" altLang="zh-CN" sz="2000" b="0" i="0" dirty="0" err="1">
                <a:effectLst/>
                <a:latin typeface="-apple-system"/>
              </a:rPr>
              <a:t>CutMix</a:t>
            </a:r>
            <a:r>
              <a:rPr lang="zh-CN" altLang="en-US" sz="2000" b="0" i="0" dirty="0">
                <a:effectLst/>
                <a:latin typeface="-apple-system"/>
              </a:rPr>
              <a:t>数据增强方式利用两张图片进行拼接，但是</a:t>
            </a:r>
            <a:r>
              <a:rPr lang="en-US" altLang="zh-CN" sz="2000" b="0" i="0" dirty="0">
                <a:effectLst/>
                <a:latin typeface="-apple-system"/>
              </a:rPr>
              <a:t>Mosaic</a:t>
            </a:r>
            <a:r>
              <a:rPr lang="zh-CN" altLang="en-US" sz="2000" b="0" i="0" dirty="0">
                <a:effectLst/>
                <a:latin typeface="-apple-system"/>
              </a:rPr>
              <a:t>使利用四张图片进行拼接。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2649204"/>
      </p:ext>
    </p:extLst>
  </p:cSld>
  <p:clrMapOvr>
    <a:masterClrMapping/>
  </p:clrMapOvr>
  <p:transition spd="slow" advTm="2884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P32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59A745-4B58-4C22-8823-AF50FA948F6A}"/>
              </a:ext>
            </a:extLst>
          </p:cNvPr>
          <p:cNvSpPr txBox="1"/>
          <p:nvPr/>
        </p:nvSpPr>
        <p:spPr>
          <a:xfrm>
            <a:off x="461395" y="1114415"/>
            <a:ext cx="3741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技巧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：修改</a:t>
            </a:r>
            <a:r>
              <a:rPr lang="en-US" altLang="zh-CN" sz="2400" b="1" dirty="0"/>
              <a:t>SAM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50A7B2-6077-48CA-B694-2ECECB6D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139" y="2786032"/>
            <a:ext cx="5186708" cy="311802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CE2533-EF42-412D-8C75-95BB7ECECBB1}"/>
              </a:ext>
            </a:extLst>
          </p:cNvPr>
          <p:cNvSpPr txBox="1"/>
          <p:nvPr/>
        </p:nvSpPr>
        <p:spPr>
          <a:xfrm>
            <a:off x="864066" y="1719391"/>
            <a:ext cx="76843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在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YOLOv4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中，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Spatial-wise Attention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变为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Point-wise Attention, 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修改后的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SAM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中没有使用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池化层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而是直接用一个卷积得到的特征图，然后直接使用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Sigmoid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函数进行激活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最后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对应点进行相乘。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3561845"/>
      </p:ext>
    </p:extLst>
  </p:cSld>
  <p:clrMapOvr>
    <a:masterClrMapping/>
  </p:clrMapOvr>
  <p:transition spd="slow" advTm="2884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P33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59A745-4B58-4C22-8823-AF50FA948F6A}"/>
              </a:ext>
            </a:extLst>
          </p:cNvPr>
          <p:cNvSpPr txBox="1"/>
          <p:nvPr/>
        </p:nvSpPr>
        <p:spPr>
          <a:xfrm>
            <a:off x="461395" y="1114415"/>
            <a:ext cx="473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技巧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：统一网络输入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背景填充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51BDC2-DC6E-484A-89B2-CC8EE5114DB9}"/>
              </a:ext>
            </a:extLst>
          </p:cNvPr>
          <p:cNvSpPr txBox="1"/>
          <p:nvPr/>
        </p:nvSpPr>
        <p:spPr>
          <a:xfrm>
            <a:off x="539312" y="1651644"/>
            <a:ext cx="4583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常规方法：直接</a:t>
            </a:r>
            <a:r>
              <a:rPr lang="en-US" altLang="zh-CN" sz="2000" dirty="0"/>
              <a:t>resize</a:t>
            </a:r>
            <a:r>
              <a:rPr lang="zh-CN" altLang="en-US" sz="2000" dirty="0"/>
              <a:t>，会使图像变形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C2B241-9AAC-4F36-A6F4-B0C77D6AE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6" y="2368850"/>
            <a:ext cx="2074476" cy="1148234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01F6D1D8-B8B3-49AB-B988-46D19A7B3978}"/>
              </a:ext>
            </a:extLst>
          </p:cNvPr>
          <p:cNvSpPr/>
          <p:nvPr/>
        </p:nvSpPr>
        <p:spPr>
          <a:xfrm>
            <a:off x="4018327" y="2793534"/>
            <a:ext cx="1182847" cy="19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288A67F-0D83-4D34-9718-88C7D7EA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48" y="2092938"/>
            <a:ext cx="1656307" cy="157735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1D3C139-F206-42EE-AB7A-CD5FC481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6" y="4895336"/>
            <a:ext cx="2074476" cy="1148234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5E0DCFFA-1B5B-40A0-A5BF-ABAF4DB84876}"/>
              </a:ext>
            </a:extLst>
          </p:cNvPr>
          <p:cNvSpPr/>
          <p:nvPr/>
        </p:nvSpPr>
        <p:spPr>
          <a:xfrm>
            <a:off x="4018327" y="5372979"/>
            <a:ext cx="1182847" cy="19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736FCC-D36F-499C-AAA3-DDF03A1D75D8}"/>
              </a:ext>
            </a:extLst>
          </p:cNvPr>
          <p:cNvSpPr/>
          <p:nvPr/>
        </p:nvSpPr>
        <p:spPr>
          <a:xfrm>
            <a:off x="5759559" y="4777246"/>
            <a:ext cx="1656307" cy="15773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274E875-342B-4676-BB16-DE0D130B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59" y="5084087"/>
            <a:ext cx="1666520" cy="9224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84C4CC6-02B8-4546-AD6D-A75E89AB4D8D}"/>
              </a:ext>
            </a:extLst>
          </p:cNvPr>
          <p:cNvSpPr txBox="1"/>
          <p:nvPr/>
        </p:nvSpPr>
        <p:spPr>
          <a:xfrm>
            <a:off x="617229" y="3871520"/>
            <a:ext cx="7025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改进方法：背景填充，先创建</a:t>
            </a:r>
            <a:r>
              <a:rPr lang="en-US" altLang="zh-CN" sz="2000" dirty="0"/>
              <a:t>416x416</a:t>
            </a:r>
            <a:r>
              <a:rPr lang="zh-CN" altLang="en-US" sz="2000" dirty="0"/>
              <a:t>的黑色背景，再将原图进行等比缩放，至于背景中间。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10C11D-6114-4657-B49C-C458D1122000}"/>
              </a:ext>
            </a:extLst>
          </p:cNvPr>
          <p:cNvSpPr txBox="1"/>
          <p:nvPr/>
        </p:nvSpPr>
        <p:spPr>
          <a:xfrm>
            <a:off x="6028005" y="1742684"/>
            <a:ext cx="107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416x416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17981E5-036D-49C8-8AB7-388FD503EA05}"/>
              </a:ext>
            </a:extLst>
          </p:cNvPr>
          <p:cNvSpPr txBox="1"/>
          <p:nvPr/>
        </p:nvSpPr>
        <p:spPr>
          <a:xfrm>
            <a:off x="6061561" y="4330944"/>
            <a:ext cx="107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416x416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265460"/>
      </p:ext>
    </p:extLst>
  </p:cSld>
  <p:clrMapOvr>
    <a:masterClrMapping/>
  </p:clrMapOvr>
  <p:transition spd="slow" advTm="2884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P34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59A745-4B58-4C22-8823-AF50FA948F6A}"/>
              </a:ext>
            </a:extLst>
          </p:cNvPr>
          <p:cNvSpPr txBox="1"/>
          <p:nvPr/>
        </p:nvSpPr>
        <p:spPr>
          <a:xfrm>
            <a:off x="461395" y="1114415"/>
            <a:ext cx="473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技巧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：</a:t>
            </a:r>
            <a:r>
              <a:rPr lang="en-US" altLang="zh-CN" sz="2400" b="1" dirty="0" err="1"/>
              <a:t>Dropblock</a:t>
            </a:r>
            <a:endParaRPr lang="zh-CN" altLang="en-US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2E7556-937D-4B42-9D7D-26348E19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80" y="3201192"/>
            <a:ext cx="7034475" cy="254239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27C069A-0B46-47AC-94C7-1D9EBDCF3776}"/>
              </a:ext>
            </a:extLst>
          </p:cNvPr>
          <p:cNvSpPr txBox="1"/>
          <p:nvPr/>
        </p:nvSpPr>
        <p:spPr>
          <a:xfrm>
            <a:off x="770092" y="1684624"/>
            <a:ext cx="7417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DropOut</a:t>
            </a:r>
            <a:r>
              <a:rPr lang="zh-CN" altLang="en-US" dirty="0"/>
              <a:t>常用于全连接网络，能有效防止过拟合。但是在全卷积网络中，</a:t>
            </a:r>
            <a:r>
              <a:rPr lang="en-US" altLang="zh-CN" dirty="0" err="1"/>
              <a:t>DropOut</a:t>
            </a:r>
            <a:r>
              <a:rPr lang="zh-CN" altLang="en-US" dirty="0"/>
              <a:t>效果并不明显，主要原因是：卷积网络中的池化层在下采样过程中，本身会失活部分网格，这与</a:t>
            </a:r>
            <a:r>
              <a:rPr lang="en-US" altLang="zh-CN" dirty="0" err="1"/>
              <a:t>DropOut</a:t>
            </a:r>
            <a:r>
              <a:rPr lang="zh-CN" altLang="en-US" dirty="0"/>
              <a:t>作用相似。</a:t>
            </a:r>
            <a:r>
              <a:rPr lang="en-US" altLang="zh-CN" dirty="0" err="1"/>
              <a:t>Dropblock</a:t>
            </a:r>
            <a:r>
              <a:rPr lang="zh-CN" altLang="en-US" dirty="0"/>
              <a:t>通过随机失活</a:t>
            </a:r>
            <a:r>
              <a:rPr lang="zh-CN" altLang="en-US" b="1" dirty="0"/>
              <a:t>局部区域</a:t>
            </a:r>
            <a:r>
              <a:rPr lang="zh-CN" altLang="en-US" dirty="0"/>
              <a:t>网格，与池化作用避开，可较好地防止过拟合。</a:t>
            </a:r>
          </a:p>
        </p:txBody>
      </p:sp>
    </p:spTree>
    <p:extLst>
      <p:ext uri="{BB962C8B-B14F-4D97-AF65-F5344CB8AC3E}">
        <p14:creationId xmlns:p14="http://schemas.microsoft.com/office/powerpoint/2010/main" val="1355739974"/>
      </p:ext>
    </p:extLst>
  </p:cSld>
  <p:clrMapOvr>
    <a:masterClrMapping/>
  </p:clrMapOvr>
  <p:transition spd="slow" advTm="2884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P35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59A745-4B58-4C22-8823-AF50FA948F6A}"/>
              </a:ext>
            </a:extLst>
          </p:cNvPr>
          <p:cNvSpPr txBox="1"/>
          <p:nvPr/>
        </p:nvSpPr>
        <p:spPr>
          <a:xfrm>
            <a:off x="461395" y="1114415"/>
            <a:ext cx="473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技巧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COIU</a:t>
            </a:r>
            <a:r>
              <a:rPr lang="zh-CN" altLang="en-US" sz="2400" b="1" dirty="0"/>
              <a:t>损失函数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3D6770-DB35-4CCF-B00D-0A406A697E12}"/>
              </a:ext>
            </a:extLst>
          </p:cNvPr>
          <p:cNvSpPr txBox="1"/>
          <p:nvPr/>
        </p:nvSpPr>
        <p:spPr>
          <a:xfrm>
            <a:off x="1025554" y="1704493"/>
            <a:ext cx="7092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</a:t>
            </a:r>
            <a:r>
              <a:rPr lang="en-US" altLang="zh-CN" sz="2000" dirty="0"/>
              <a:t>YOLOv3</a:t>
            </a:r>
            <a:r>
              <a:rPr lang="zh-CN" altLang="en-US" sz="2000" dirty="0"/>
              <a:t>中，采用的是</a:t>
            </a:r>
            <a:r>
              <a:rPr lang="en-US" altLang="zh-CN" sz="2000" dirty="0"/>
              <a:t>L2</a:t>
            </a:r>
            <a:r>
              <a:rPr lang="zh-CN" altLang="en-US" sz="2000" dirty="0"/>
              <a:t>损失函数，</a:t>
            </a:r>
            <a:r>
              <a:rPr lang="zh-CN" altLang="en-US" sz="2000" b="0" i="0" dirty="0">
                <a:effectLst/>
                <a:latin typeface="-apple-system"/>
              </a:rPr>
              <a:t>该函数虽然考虑了不同尺度对回归损失的影响，但是该</a:t>
            </a:r>
            <a:r>
              <a:rPr lang="zh-CN" altLang="en-US" sz="2000" i="0" dirty="0">
                <a:effectLst/>
                <a:latin typeface="-apple-system"/>
              </a:rPr>
              <a:t>计算方式不能很好的反应预测框与真实框的重合程度。</a:t>
            </a:r>
            <a:endParaRPr lang="zh-CN" altLang="en-US" sz="20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5A8F242-B07F-48E4-B8DF-41B10A48F2D5}"/>
              </a:ext>
            </a:extLst>
          </p:cNvPr>
          <p:cNvSpPr txBox="1"/>
          <p:nvPr/>
        </p:nvSpPr>
        <p:spPr>
          <a:xfrm>
            <a:off x="1025554" y="2805679"/>
            <a:ext cx="70928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effectLst/>
                <a:latin typeface="-apple-system"/>
              </a:rPr>
              <a:t>如下图所示，绿色框代表物体的真实框位置，黑色框为预测框的位置，虽然这三种情况的</a:t>
            </a:r>
            <a:r>
              <a:rPr lang="en-US" altLang="zh-CN" sz="2000" dirty="0">
                <a:latin typeface="-apple-system"/>
              </a:rPr>
              <a:t>L2</a:t>
            </a:r>
            <a:r>
              <a:rPr lang="zh-CN" altLang="en-US" sz="2000" dirty="0">
                <a:latin typeface="-apple-system"/>
              </a:rPr>
              <a:t>损失</a:t>
            </a:r>
            <a:r>
              <a:rPr lang="zh-CN" altLang="en-US" sz="2000" b="0" i="0" dirty="0">
                <a:effectLst/>
                <a:latin typeface="-apple-system"/>
              </a:rPr>
              <a:t>相等，但是预测效果不同</a:t>
            </a:r>
            <a:r>
              <a:rPr lang="zh-CN" altLang="en-US" sz="2000" dirty="0">
                <a:latin typeface="-apple-system"/>
              </a:rPr>
              <a:t>。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7E637F-CC61-437C-88E2-97192823A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79" y="3768663"/>
            <a:ext cx="3121961" cy="23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92280"/>
      </p:ext>
    </p:extLst>
  </p:cSld>
  <p:clrMapOvr>
    <a:masterClrMapping/>
  </p:clrMapOvr>
  <p:transition spd="slow" advTm="2884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P36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59A745-4B58-4C22-8823-AF50FA948F6A}"/>
              </a:ext>
            </a:extLst>
          </p:cNvPr>
          <p:cNvSpPr txBox="1"/>
          <p:nvPr/>
        </p:nvSpPr>
        <p:spPr>
          <a:xfrm>
            <a:off x="461395" y="1114415"/>
            <a:ext cx="473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技巧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COIU</a:t>
            </a:r>
            <a:r>
              <a:rPr lang="zh-CN" altLang="en-US" sz="2400" b="1" dirty="0"/>
              <a:t>损失函数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A04CEA-11A3-4826-8C4F-D455F425B139}"/>
              </a:ext>
            </a:extLst>
          </p:cNvPr>
          <p:cNvSpPr txBox="1"/>
          <p:nvPr/>
        </p:nvSpPr>
        <p:spPr>
          <a:xfrm>
            <a:off x="838900" y="1724415"/>
            <a:ext cx="77598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effectLst/>
                <a:latin typeface="-apple-system"/>
              </a:rPr>
              <a:t>针对以上问题，作者提出了</a:t>
            </a:r>
            <a:r>
              <a:rPr lang="en-US" altLang="zh-CN" sz="2000" b="0" i="0" dirty="0">
                <a:effectLst/>
                <a:latin typeface="-apple-system"/>
              </a:rPr>
              <a:t>CIOU</a:t>
            </a:r>
            <a:r>
              <a:rPr lang="zh-CN" altLang="en-US" sz="2000" b="0" i="0" dirty="0">
                <a:effectLst/>
                <a:latin typeface="-apple-system"/>
              </a:rPr>
              <a:t>损失函数，</a:t>
            </a:r>
            <a:r>
              <a:rPr lang="en-US" altLang="zh-CN" sz="2000" i="0" dirty="0">
                <a:effectLst/>
                <a:latin typeface="-apple-system"/>
              </a:rPr>
              <a:t>CIOU</a:t>
            </a:r>
            <a:r>
              <a:rPr lang="zh-CN" altLang="en-US" sz="2000" i="0" dirty="0">
                <a:effectLst/>
                <a:latin typeface="-apple-system"/>
              </a:rPr>
              <a:t>将目标与</a:t>
            </a:r>
            <a:r>
              <a:rPr lang="en-US" altLang="zh-CN" sz="2000" i="0" dirty="0">
                <a:effectLst/>
                <a:latin typeface="-apple-system"/>
              </a:rPr>
              <a:t>anchor</a:t>
            </a:r>
            <a:r>
              <a:rPr lang="zh-CN" altLang="en-US" sz="2000" i="0" dirty="0">
                <a:effectLst/>
                <a:latin typeface="-apple-system"/>
              </a:rPr>
              <a:t>之间的</a:t>
            </a:r>
            <a:r>
              <a:rPr lang="zh-CN" altLang="en-US" sz="2000" b="1" i="0" dirty="0">
                <a:effectLst/>
                <a:latin typeface="-apple-system"/>
              </a:rPr>
              <a:t>中心距离</a:t>
            </a:r>
            <a:r>
              <a:rPr lang="zh-CN" altLang="en-US" sz="2000" i="0" dirty="0">
                <a:effectLst/>
                <a:latin typeface="-apple-system"/>
              </a:rPr>
              <a:t>，</a:t>
            </a:r>
            <a:r>
              <a:rPr lang="zh-CN" altLang="en-US" sz="2000" b="1" i="0" dirty="0">
                <a:effectLst/>
                <a:latin typeface="-apple-system"/>
              </a:rPr>
              <a:t>重叠率</a:t>
            </a:r>
            <a:r>
              <a:rPr lang="zh-CN" altLang="en-US" sz="2000" i="0" dirty="0">
                <a:effectLst/>
                <a:latin typeface="-apple-system"/>
              </a:rPr>
              <a:t>、</a:t>
            </a:r>
            <a:r>
              <a:rPr lang="zh-CN" altLang="en-US" sz="2000" b="1" i="0" dirty="0">
                <a:effectLst/>
                <a:latin typeface="-apple-system"/>
              </a:rPr>
              <a:t>尺度</a:t>
            </a:r>
            <a:r>
              <a:rPr lang="zh-CN" altLang="en-US" sz="2000" i="0" dirty="0">
                <a:effectLst/>
                <a:latin typeface="-apple-system"/>
              </a:rPr>
              <a:t>以及</a:t>
            </a:r>
            <a:r>
              <a:rPr lang="zh-CN" altLang="en-US" sz="2000" b="1" i="0" dirty="0">
                <a:effectLst/>
                <a:latin typeface="-apple-system"/>
              </a:rPr>
              <a:t>惩罚项</a:t>
            </a:r>
            <a:r>
              <a:rPr lang="zh-CN" altLang="en-US" sz="2000" i="0" dirty="0">
                <a:effectLst/>
                <a:latin typeface="-apple-system"/>
              </a:rPr>
              <a:t>都考虑进去，使得目标框回归变得更加稳定</a:t>
            </a:r>
            <a:r>
              <a:rPr lang="zh-CN" altLang="en-US" sz="2000" dirty="0">
                <a:latin typeface="-apple-system"/>
              </a:rPr>
              <a:t>。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388CBC-4648-4E70-933E-174A6B742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59" y="2917194"/>
            <a:ext cx="3076575" cy="16764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FB9A6B6-835F-4EA5-AB92-5D1B2DC674A6}"/>
              </a:ext>
            </a:extLst>
          </p:cNvPr>
          <p:cNvSpPr txBox="1"/>
          <p:nvPr/>
        </p:nvSpPr>
        <p:spPr>
          <a:xfrm>
            <a:off x="755650" y="4961817"/>
            <a:ext cx="8207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其中，其中 </a:t>
            </a:r>
            <a:r>
              <a:rPr lang="en-US" altLang="zh-CN" b="0" i="0" dirty="0">
                <a:effectLst/>
                <a:latin typeface="-apple-system"/>
              </a:rPr>
              <a:t>a </a:t>
            </a:r>
            <a:r>
              <a:rPr lang="zh-CN" altLang="en-US" b="0" i="0" dirty="0">
                <a:effectLst/>
                <a:latin typeface="-apple-system"/>
              </a:rPr>
              <a:t>为权重系数，根据定义可知损失函数会向重叠区域大的方向优化，</a:t>
            </a:r>
            <a:r>
              <a:rPr lang="en-US" altLang="zh-CN" i="0" dirty="0">
                <a:effectLst/>
                <a:latin typeface="-apple-system"/>
              </a:rPr>
              <a:t>v </a:t>
            </a:r>
            <a:r>
              <a:rPr lang="zh-CN" altLang="en-US" i="0" dirty="0">
                <a:effectLst/>
                <a:latin typeface="-apple-system"/>
              </a:rPr>
              <a:t>衡量了预测框与目标框长宽比的相似性。</a:t>
            </a:r>
            <a:r>
              <a:rPr lang="en-US" altLang="zh-CN" i="0" dirty="0">
                <a:effectLst/>
                <a:latin typeface="-apple-system"/>
              </a:rPr>
              <a:t>c</a:t>
            </a:r>
            <a:r>
              <a:rPr lang="zh-CN" altLang="en-US" i="0" dirty="0">
                <a:effectLst/>
                <a:latin typeface="-apple-system"/>
              </a:rPr>
              <a:t>为两框外接矩形的对角线距离，</a:t>
            </a:r>
            <a:r>
              <a:rPr lang="en-US" altLang="zh-CN" i="0" dirty="0">
                <a:effectLst/>
                <a:latin typeface="-apple-system"/>
              </a:rPr>
              <a:t>d</a:t>
            </a:r>
            <a:r>
              <a:rPr lang="zh-CN" altLang="en-US" i="0" dirty="0">
                <a:effectLst/>
                <a:latin typeface="-apple-system"/>
              </a:rPr>
              <a:t>为两框中心位置的欧氏距离</a:t>
            </a:r>
            <a:r>
              <a:rPr lang="zh-CN" altLang="en-US" dirty="0">
                <a:latin typeface="-apple-system"/>
              </a:rPr>
              <a:t>。</a:t>
            </a:r>
            <a:endParaRPr lang="en-US" altLang="zh-CN" i="0" dirty="0">
              <a:effectLst/>
              <a:latin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AFF798-AB39-45B8-A423-5E7E64CF9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178" y="3059272"/>
            <a:ext cx="18764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2792"/>
      </p:ext>
    </p:extLst>
  </p:cSld>
  <p:clrMapOvr>
    <a:masterClrMapping/>
  </p:clrMapOvr>
  <p:transition spd="slow" advTm="2884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P37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6F0B4C-97D5-47EC-8A9B-E6F1B0A71808}"/>
              </a:ext>
            </a:extLst>
          </p:cNvPr>
          <p:cNvSpPr txBox="1"/>
          <p:nvPr/>
        </p:nvSpPr>
        <p:spPr>
          <a:xfrm>
            <a:off x="562061" y="1144558"/>
            <a:ext cx="222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其他技巧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116B42-6E6E-462D-998E-AD26C12D6661}"/>
              </a:ext>
            </a:extLst>
          </p:cNvPr>
          <p:cNvSpPr txBox="1"/>
          <p:nvPr/>
        </p:nvSpPr>
        <p:spPr>
          <a:xfrm>
            <a:off x="873703" y="2455307"/>
            <a:ext cx="778917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数据增强：随机缩放、翻转、图像扰动、随机裁剪、</a:t>
            </a:r>
            <a:r>
              <a:rPr lang="en-US" altLang="zh-CN" sz="2000" dirty="0" err="1"/>
              <a:t>MixUp</a:t>
            </a:r>
            <a:r>
              <a:rPr lang="zh-CN" altLang="en-US" sz="2000" dirty="0"/>
              <a:t>、遮挡等</a:t>
            </a:r>
            <a:endParaRPr lang="en-US" altLang="zh-CN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正则化：</a:t>
            </a:r>
            <a:r>
              <a:rPr lang="en-US" altLang="zh-CN" sz="2000" dirty="0" err="1"/>
              <a:t>DropOut</a:t>
            </a:r>
            <a:r>
              <a:rPr lang="zh-CN" altLang="en-US" sz="2000" dirty="0"/>
              <a:t>、</a:t>
            </a:r>
            <a:r>
              <a:rPr lang="en-US" altLang="zh-CN" sz="2000" b="0" i="0" dirty="0" err="1">
                <a:effectLst/>
                <a:latin typeface="-apple-system"/>
              </a:rPr>
              <a:t>DropConnect</a:t>
            </a:r>
            <a:r>
              <a:rPr lang="zh-CN" altLang="en-US" sz="2000" dirty="0">
                <a:latin typeface="-apple-system"/>
              </a:rPr>
              <a:t>、</a:t>
            </a:r>
            <a:r>
              <a:rPr lang="en-US" altLang="zh-CN" sz="2000" b="0" i="0" dirty="0" err="1">
                <a:effectLst/>
                <a:latin typeface="-apple-system"/>
              </a:rPr>
              <a:t>DropBlock</a:t>
            </a:r>
            <a:r>
              <a:rPr lang="zh-CN" altLang="en-US" sz="2000" b="0" i="0" dirty="0">
                <a:effectLst/>
                <a:latin typeface="-apple-system"/>
              </a:rPr>
              <a:t>等</a:t>
            </a:r>
            <a:endParaRPr lang="en-US" altLang="zh-CN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损失函数：</a:t>
            </a:r>
            <a:r>
              <a:rPr lang="en-US" altLang="zh-CN" sz="2000" dirty="0"/>
              <a:t>IOU</a:t>
            </a:r>
            <a:r>
              <a:rPr lang="zh-CN" altLang="en-US" sz="2000" dirty="0"/>
              <a:t>、</a:t>
            </a:r>
            <a:r>
              <a:rPr lang="en-US" altLang="zh-CN" sz="2000" b="0" i="0" dirty="0">
                <a:effectLst/>
                <a:latin typeface="-apple-system"/>
              </a:rPr>
              <a:t>GIOU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>
                <a:effectLst/>
                <a:latin typeface="-apple-system"/>
              </a:rPr>
              <a:t>DIOU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>
                <a:effectLst/>
                <a:latin typeface="-apple-system"/>
              </a:rPr>
              <a:t>CIOU</a:t>
            </a:r>
            <a:r>
              <a:rPr lang="zh-CN" altLang="en-US" sz="2000" b="0" i="0" dirty="0">
                <a:effectLst/>
                <a:latin typeface="-apple-system"/>
              </a:rPr>
              <a:t>等</a:t>
            </a:r>
            <a:endParaRPr lang="en-US" altLang="zh-CN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激活函数：</a:t>
            </a:r>
            <a:r>
              <a:rPr lang="en-US" altLang="zh-CN" sz="2000" dirty="0" err="1"/>
              <a:t>LReLU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PReLU</a:t>
            </a:r>
            <a:r>
              <a:rPr lang="zh-CN" altLang="en-US" sz="2000" dirty="0"/>
              <a:t>、</a:t>
            </a:r>
            <a:r>
              <a:rPr lang="en-US" altLang="zh-CN" sz="2000" dirty="0"/>
              <a:t>ReLU6</a:t>
            </a:r>
            <a:r>
              <a:rPr lang="zh-CN" altLang="en-US" sz="2000" dirty="0"/>
              <a:t>、</a:t>
            </a:r>
            <a:r>
              <a:rPr lang="en-US" altLang="zh-CN" sz="2000" dirty="0"/>
              <a:t>Swish</a:t>
            </a:r>
            <a:r>
              <a:rPr lang="zh-CN" altLang="en-US" sz="2000" dirty="0"/>
              <a:t>、</a:t>
            </a:r>
            <a:r>
              <a:rPr lang="en-US" altLang="zh-CN" sz="2000" dirty="0"/>
              <a:t>hard-Swish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注意力机制：</a:t>
            </a:r>
            <a:r>
              <a:rPr lang="en-US" altLang="zh-CN" sz="2000" dirty="0"/>
              <a:t>SAM</a:t>
            </a:r>
            <a:r>
              <a:rPr lang="zh-CN" altLang="en-US" sz="2000" dirty="0"/>
              <a:t>、</a:t>
            </a:r>
            <a:r>
              <a:rPr lang="en-US" altLang="zh-CN" sz="2000" dirty="0"/>
              <a:t>CBAM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SENet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-apple-system"/>
              </a:rPr>
              <a:t>特征融合：</a:t>
            </a:r>
            <a:r>
              <a:rPr lang="en-US" altLang="zh-CN" sz="2000" b="0" i="0" dirty="0">
                <a:effectLst/>
                <a:latin typeface="-apple-system"/>
              </a:rPr>
              <a:t>FPN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>
                <a:effectLst/>
                <a:latin typeface="-apple-system"/>
              </a:rPr>
              <a:t>SFAM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 err="1">
                <a:effectLst/>
                <a:latin typeface="-apple-system"/>
              </a:rPr>
              <a:t>PANet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>
                <a:effectLst/>
                <a:latin typeface="-apple-system"/>
              </a:rPr>
              <a:t>ASFF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 err="1">
                <a:effectLst/>
                <a:latin typeface="-apple-system"/>
              </a:rPr>
              <a:t>BiFPN</a:t>
            </a:r>
            <a:r>
              <a:rPr lang="zh-CN" altLang="en-US" sz="2000" b="0" i="0" dirty="0">
                <a:effectLst/>
                <a:latin typeface="-apple-system"/>
              </a:rPr>
              <a:t>等</a:t>
            </a:r>
            <a:endParaRPr lang="en-US" altLang="zh-CN" sz="2000" b="0" i="0" dirty="0">
              <a:effectLst/>
              <a:latin typeface="-apple-syste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6D67D2-A58C-44B6-913A-A1D239260A45}"/>
              </a:ext>
            </a:extLst>
          </p:cNvPr>
          <p:cNvSpPr txBox="1"/>
          <p:nvPr/>
        </p:nvSpPr>
        <p:spPr>
          <a:xfrm>
            <a:off x="598545" y="1843715"/>
            <a:ext cx="4957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深度学习中，可用的其他技巧总结如下：</a:t>
            </a:r>
          </a:p>
        </p:txBody>
      </p:sp>
    </p:spTree>
    <p:extLst>
      <p:ext uri="{BB962C8B-B14F-4D97-AF65-F5344CB8AC3E}">
        <p14:creationId xmlns:p14="http://schemas.microsoft.com/office/powerpoint/2010/main" val="1152211974"/>
      </p:ext>
    </p:extLst>
  </p:cSld>
  <p:clrMapOvr>
    <a:masterClrMapping/>
  </p:clrMapOvr>
  <p:transition spd="slow" advTm="2884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683653" y="322580"/>
            <a:ext cx="27876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YOLOv4 </a:t>
            </a:r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第三部分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P38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59A745-4B58-4C22-8823-AF50FA948F6A}"/>
              </a:ext>
            </a:extLst>
          </p:cNvPr>
          <p:cNvSpPr txBox="1"/>
          <p:nvPr/>
        </p:nvSpPr>
        <p:spPr>
          <a:xfrm>
            <a:off x="461395" y="1114415"/>
            <a:ext cx="3741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YOLOv4</a:t>
            </a:r>
            <a:r>
              <a:rPr lang="zh-CN" altLang="en-US" sz="2400" b="1" dirty="0"/>
              <a:t>实际检测效果：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72E58B-FA4C-4A3A-9845-664126E6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957" y="2060664"/>
            <a:ext cx="6816419" cy="35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6300"/>
      </p:ext>
    </p:extLst>
  </p:cSld>
  <p:clrMapOvr>
    <a:masterClrMapping/>
  </p:clrMapOvr>
  <p:transition spd="slow" advTm="2884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70761" y="2984282"/>
            <a:ext cx="6030999" cy="17510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99" name="文本框 6"/>
          <p:cNvSpPr txBox="1"/>
          <p:nvPr/>
        </p:nvSpPr>
        <p:spPr>
          <a:xfrm>
            <a:off x="1900010" y="3361437"/>
            <a:ext cx="5716588" cy="78470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 总结</a:t>
            </a:r>
          </a:p>
        </p:txBody>
      </p:sp>
      <p:sp>
        <p:nvSpPr>
          <p:cNvPr id="8" name="矩形 7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P39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EA8080-2D82-48C7-8E3D-D79DDBD0C5D2}"/>
              </a:ext>
            </a:extLst>
          </p:cNvPr>
          <p:cNvSpPr/>
          <p:nvPr/>
        </p:nvSpPr>
        <p:spPr>
          <a:xfrm>
            <a:off x="-8255" y="-22699"/>
            <a:ext cx="9144000" cy="10363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 descr="图片111">
            <a:extLst>
              <a:ext uri="{FF2B5EF4-FFF2-40B4-BE49-F238E27FC236}">
                <a16:creationId xmlns:a16="http://schemas.microsoft.com/office/drawing/2014/main" id="{125AC9C0-17E8-4B6F-843E-DF9348DB5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" y="-62864"/>
            <a:ext cx="1099783" cy="1063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9">
            <a:extLst>
              <a:ext uri="{FF2B5EF4-FFF2-40B4-BE49-F238E27FC236}">
                <a16:creationId xmlns:a16="http://schemas.microsoft.com/office/drawing/2014/main" id="{81470118-D920-4244-B9C2-E3895B486F38}"/>
              </a:ext>
            </a:extLst>
          </p:cNvPr>
          <p:cNvSpPr txBox="1"/>
          <p:nvPr/>
        </p:nvSpPr>
        <p:spPr>
          <a:xfrm>
            <a:off x="280248" y="167955"/>
            <a:ext cx="6819795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目标检测算法</a:t>
            </a:r>
            <a:r>
              <a:rPr lang="en-US" altLang="zh-CN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</p:spTree>
    <p:extLst>
      <p:ext uri="{BB962C8B-B14F-4D97-AF65-F5344CB8AC3E}">
        <p14:creationId xmlns:p14="http://schemas.microsoft.com/office/powerpoint/2010/main" val="4142849671"/>
      </p:ext>
    </p:extLst>
  </p:cSld>
  <p:clrMapOvr>
    <a:masterClrMapping/>
  </p:clrMapOvr>
  <p:transition spd="slow" advTm="466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文本框 73"/>
          <p:cNvSpPr txBox="1"/>
          <p:nvPr/>
        </p:nvSpPr>
        <p:spPr>
          <a:xfrm>
            <a:off x="1758950" y="295627"/>
            <a:ext cx="84894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引言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266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第一部分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3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P4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ED3BD4-9C00-42D3-B20F-2E621B41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6" y="2467001"/>
            <a:ext cx="7054888" cy="29145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132C79-0F9B-459D-8731-F9494ECB4B37}"/>
              </a:ext>
            </a:extLst>
          </p:cNvPr>
          <p:cNvSpPr txBox="1"/>
          <p:nvPr/>
        </p:nvSpPr>
        <p:spPr>
          <a:xfrm>
            <a:off x="890448" y="1209399"/>
            <a:ext cx="7363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目标检测</a:t>
            </a:r>
            <a:r>
              <a:rPr lang="zh-CN" altLang="en-US" sz="2000" dirty="0"/>
              <a:t>是计算机视觉领域中一项重要的任务。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</a:rPr>
              <a:t>2016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年，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</a:rPr>
              <a:t>Joseph Redmon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等人提出了一种单阶段的目标检测网络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</a:rPr>
              <a:t>YOLO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（</a:t>
            </a:r>
            <a:r>
              <a:rPr lang="en-US" altLang="zh-C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Only Look Once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）。它的检测速度非常快，能够轻松地实时运行。</a:t>
            </a:r>
            <a:endParaRPr lang="zh-CN" altLang="en-US" sz="2000" dirty="0"/>
          </a:p>
        </p:txBody>
      </p:sp>
    </p:spTree>
  </p:cSld>
  <p:clrMapOvr>
    <a:masterClrMapping/>
  </p:clrMapOvr>
  <p:transition spd="slow" advTm="12216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544419" y="301665"/>
            <a:ext cx="101760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第四部分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P40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12A5D-A585-48E4-90C7-BC9DCF822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75" y="2060756"/>
            <a:ext cx="5448414" cy="42478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13A2B7-DF13-46D8-A57C-4785B078FE41}"/>
              </a:ext>
            </a:extLst>
          </p:cNvPr>
          <p:cNvSpPr txBox="1"/>
          <p:nvPr/>
        </p:nvSpPr>
        <p:spPr>
          <a:xfrm>
            <a:off x="960539" y="1039510"/>
            <a:ext cx="7222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目标检测是计算机视觉领域中的重要研究任务，它也是环境感知任务中最基本的任务之一。基于视觉的目标检测技术一般可分为两大类：基于</a:t>
            </a:r>
            <a:r>
              <a:rPr lang="zh-CN" altLang="en-US" sz="2000" b="1" dirty="0"/>
              <a:t>单阶段</a:t>
            </a:r>
            <a:r>
              <a:rPr lang="zh-CN" altLang="en-US" sz="2000" dirty="0"/>
              <a:t>的目标检测算法和基于</a:t>
            </a:r>
            <a:r>
              <a:rPr lang="zh-CN" altLang="en-US" sz="2000" b="1" dirty="0"/>
              <a:t>双阶段</a:t>
            </a:r>
            <a:r>
              <a:rPr lang="zh-CN" altLang="en-US" sz="2000" dirty="0"/>
              <a:t>的目标检测算法。</a:t>
            </a:r>
          </a:p>
        </p:txBody>
      </p:sp>
    </p:spTree>
    <p:extLst>
      <p:ext uri="{BB962C8B-B14F-4D97-AF65-F5344CB8AC3E}">
        <p14:creationId xmlns:p14="http://schemas.microsoft.com/office/powerpoint/2010/main" val="1591462616"/>
      </p:ext>
    </p:extLst>
  </p:cSld>
  <p:clrMapOvr>
    <a:masterClrMapping/>
  </p:clrMapOvr>
  <p:transition spd="slow" advTm="2884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3"/>
          <p:cNvSpPr txBox="1"/>
          <p:nvPr/>
        </p:nvSpPr>
        <p:spPr>
          <a:xfrm>
            <a:off x="1577975" y="300602"/>
            <a:ext cx="984046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grpSp>
        <p:nvGrpSpPr>
          <p:cNvPr id="27650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第四部分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P41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721119-8191-4193-9007-C1200A2E0E9B}"/>
              </a:ext>
            </a:extLst>
          </p:cNvPr>
          <p:cNvSpPr txBox="1"/>
          <p:nvPr/>
        </p:nvSpPr>
        <p:spPr>
          <a:xfrm>
            <a:off x="1119929" y="1233769"/>
            <a:ext cx="7172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目标检测是环境感知领域中的基本任务之一，在其基础上，可以进一步地改进，或者进行后处理，来实现更多扩展任务，比如实例分割、人体姿势检测、目标跟踪等等。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79BA7-871D-42B0-8D43-09D5EA07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0" y="2668812"/>
            <a:ext cx="3165970" cy="2242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CB6196-33CA-496F-8BBB-0465932B6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433" y="2710757"/>
            <a:ext cx="3331666" cy="21800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276BE1-D2B4-475D-BD2B-70BB28140528}"/>
              </a:ext>
            </a:extLst>
          </p:cNvPr>
          <p:cNvSpPr txBox="1"/>
          <p:nvPr/>
        </p:nvSpPr>
        <p:spPr>
          <a:xfrm>
            <a:off x="2298583" y="5125673"/>
            <a:ext cx="110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姿势检测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DA1319-F26C-44A5-A9AC-F7FD133281F7}"/>
              </a:ext>
            </a:extLst>
          </p:cNvPr>
          <p:cNvSpPr txBox="1"/>
          <p:nvPr/>
        </p:nvSpPr>
        <p:spPr>
          <a:xfrm>
            <a:off x="6083416" y="5086416"/>
            <a:ext cx="110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实例分割</a:t>
            </a:r>
          </a:p>
        </p:txBody>
      </p:sp>
    </p:spTree>
    <p:extLst>
      <p:ext uri="{BB962C8B-B14F-4D97-AF65-F5344CB8AC3E}">
        <p14:creationId xmlns:p14="http://schemas.microsoft.com/office/powerpoint/2010/main" val="1272517300"/>
      </p:ext>
    </p:extLst>
  </p:cSld>
  <p:clrMapOvr>
    <a:masterClrMapping/>
  </p:clrMapOvr>
  <p:transition spd="slow" advTm="2884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C88D6BF-1246-4655-A29C-E3BC1B75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47" y="385309"/>
            <a:ext cx="1042506" cy="10364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5B4B572-99CD-4F48-A030-F5C4FBBC2D6F}"/>
              </a:ext>
            </a:extLst>
          </p:cNvPr>
          <p:cNvSpPr txBox="1"/>
          <p:nvPr/>
        </p:nvSpPr>
        <p:spPr>
          <a:xfrm>
            <a:off x="0" y="2088572"/>
            <a:ext cx="9143999" cy="19389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感谢聆听</a:t>
            </a:r>
            <a:endParaRPr lang="en-US" altLang="zh-CN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欢迎学习交流！</a:t>
            </a:r>
            <a:endParaRPr lang="en-US" altLang="zh-CN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zh-CN" alt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FC6B4E-22EF-49E8-A2E6-303DA2C1D094}"/>
              </a:ext>
            </a:extLst>
          </p:cNvPr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78AD7B-9418-440B-807F-222A6F822276}"/>
              </a:ext>
            </a:extLst>
          </p:cNvPr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P42</a:t>
            </a:r>
          </a:p>
        </p:txBody>
      </p:sp>
    </p:spTree>
  </p:cSld>
  <p:clrMapOvr>
    <a:masterClrMapping/>
  </p:clrMapOvr>
  <p:transition spd="slow" advTm="944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第一部分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3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P5</a:t>
            </a:r>
          </a:p>
        </p:txBody>
      </p:sp>
      <p:sp>
        <p:nvSpPr>
          <p:cNvPr id="12" name="文本框 73">
            <a:extLst>
              <a:ext uri="{FF2B5EF4-FFF2-40B4-BE49-F238E27FC236}">
                <a16:creationId xmlns:a16="http://schemas.microsoft.com/office/drawing/2014/main" id="{FE5B672D-CAEB-42E0-8254-8A2DC0E4574E}"/>
              </a:ext>
            </a:extLst>
          </p:cNvPr>
          <p:cNvSpPr txBox="1"/>
          <p:nvPr/>
        </p:nvSpPr>
        <p:spPr>
          <a:xfrm>
            <a:off x="1758950" y="295627"/>
            <a:ext cx="84894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引言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40555E-E421-4965-AE29-54D4C2943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0" y="2673275"/>
            <a:ext cx="8327436" cy="21104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223DE13-5EF4-453E-8BF5-345437CC66D7}"/>
              </a:ext>
            </a:extLst>
          </p:cNvPr>
          <p:cNvSpPr txBox="1"/>
          <p:nvPr/>
        </p:nvSpPr>
        <p:spPr>
          <a:xfrm>
            <a:off x="672315" y="1586264"/>
            <a:ext cx="79686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effectLst/>
                <a:latin typeface="Times New Roman" panose="02020603050405020304" pitchFamily="18" charset="0"/>
              </a:rPr>
              <a:t>YOLO 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的</a:t>
            </a:r>
            <a:r>
              <a:rPr lang="zh-CN" altLang="en-US" sz="2000" b="1" i="0" dirty="0">
                <a:effectLst/>
                <a:latin typeface="Times New Roman" panose="02020603050405020304" pitchFamily="18" charset="0"/>
              </a:rPr>
              <a:t>核心思想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就是把目标检测转变成一个</a:t>
            </a:r>
            <a:r>
              <a:rPr lang="zh-CN" altLang="en-US" sz="2000" b="1" i="0" dirty="0">
                <a:effectLst/>
                <a:latin typeface="Times New Roman" panose="02020603050405020304" pitchFamily="18" charset="0"/>
              </a:rPr>
              <a:t>回归问题</a:t>
            </a:r>
            <a:r>
              <a:rPr lang="zh-CN" altLang="en-US" sz="2000" b="0" i="0" dirty="0">
                <a:effectLst/>
                <a:latin typeface="Times New Roman" panose="02020603050405020304" pitchFamily="18" charset="0"/>
              </a:rPr>
              <a:t>，利用整张图作为网络的输入，仅仅经过一个神经网络，得到边界框的位置及其所属的类别。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0644254"/>
      </p:ext>
    </p:extLst>
  </p:cSld>
  <p:clrMapOvr>
    <a:masterClrMapping/>
  </p:clrMapOvr>
  <p:transition spd="slow" advTm="12216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第一部分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3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P6</a:t>
            </a:r>
          </a:p>
        </p:txBody>
      </p:sp>
      <p:sp>
        <p:nvSpPr>
          <p:cNvPr id="12" name="文本框 73">
            <a:extLst>
              <a:ext uri="{FF2B5EF4-FFF2-40B4-BE49-F238E27FC236}">
                <a16:creationId xmlns:a16="http://schemas.microsoft.com/office/drawing/2014/main" id="{FE5B672D-CAEB-42E0-8254-8A2DC0E4574E}"/>
              </a:ext>
            </a:extLst>
          </p:cNvPr>
          <p:cNvSpPr txBox="1"/>
          <p:nvPr/>
        </p:nvSpPr>
        <p:spPr>
          <a:xfrm>
            <a:off x="1758950" y="295627"/>
            <a:ext cx="84894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引言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1700D4-2738-40DE-8265-7A925514D0DE}"/>
              </a:ext>
            </a:extLst>
          </p:cNvPr>
          <p:cNvSpPr txBox="1"/>
          <p:nvPr/>
        </p:nvSpPr>
        <p:spPr>
          <a:xfrm>
            <a:off x="513080" y="1113780"/>
            <a:ext cx="249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YOLOv1</a:t>
            </a:r>
            <a:r>
              <a:rPr lang="zh-CN" altLang="en-US" sz="2400" b="1" dirty="0"/>
              <a:t>算法原理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2B08D1-18CB-4934-85B4-087DD34176AE}"/>
              </a:ext>
            </a:extLst>
          </p:cNvPr>
          <p:cNvSpPr txBox="1"/>
          <p:nvPr/>
        </p:nvSpPr>
        <p:spPr>
          <a:xfrm>
            <a:off x="941070" y="1765112"/>
            <a:ext cx="7541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YOLOv1</a:t>
            </a:r>
            <a:r>
              <a:rPr lang="zh-CN" altLang="en-US" sz="2000" dirty="0"/>
              <a:t>采用的是“分而治之”的策略，将一张图片平均分成</a:t>
            </a:r>
            <a:r>
              <a:rPr lang="en-US" altLang="zh-CN" sz="2000" dirty="0"/>
              <a:t>7×7</a:t>
            </a:r>
            <a:r>
              <a:rPr lang="zh-CN" altLang="en-US" sz="2000" dirty="0"/>
              <a:t>个网格，每个网格分别负责预测中心点落在该网格内的目标。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36FAA-7AB7-43EE-9D92-391939F7E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209" y="2526168"/>
            <a:ext cx="5097511" cy="32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97281"/>
      </p:ext>
    </p:extLst>
  </p:cSld>
  <p:clrMapOvr>
    <a:masterClrMapping/>
  </p:clrMapOvr>
  <p:transition spd="slow" advTm="1221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第一部分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3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</a:p>
        </p:txBody>
      </p:sp>
      <p:sp>
        <p:nvSpPr>
          <p:cNvPr id="12" name="文本框 73">
            <a:extLst>
              <a:ext uri="{FF2B5EF4-FFF2-40B4-BE49-F238E27FC236}">
                <a16:creationId xmlns:a16="http://schemas.microsoft.com/office/drawing/2014/main" id="{FE5B672D-CAEB-42E0-8254-8A2DC0E4574E}"/>
              </a:ext>
            </a:extLst>
          </p:cNvPr>
          <p:cNvSpPr txBox="1"/>
          <p:nvPr/>
        </p:nvSpPr>
        <p:spPr>
          <a:xfrm>
            <a:off x="1758950" y="295627"/>
            <a:ext cx="84894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引言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1700D4-2738-40DE-8265-7A925514D0DE}"/>
              </a:ext>
            </a:extLst>
          </p:cNvPr>
          <p:cNvSpPr txBox="1"/>
          <p:nvPr/>
        </p:nvSpPr>
        <p:spPr>
          <a:xfrm>
            <a:off x="513080" y="1113780"/>
            <a:ext cx="249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YOLOv1</a:t>
            </a:r>
            <a:r>
              <a:rPr lang="zh-CN" altLang="en-US" sz="2400" b="1" dirty="0"/>
              <a:t>网络架构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58EEB-D280-41A7-9677-F7C01A79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62" y="2549261"/>
            <a:ext cx="7326745" cy="31077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20D1E40-AA42-47E6-ABFA-3A58F01CE6AE}"/>
              </a:ext>
            </a:extLst>
          </p:cNvPr>
          <p:cNvSpPr txBox="1"/>
          <p:nvPr/>
        </p:nvSpPr>
        <p:spPr>
          <a:xfrm>
            <a:off x="1097278" y="1788205"/>
            <a:ext cx="7117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effectLst/>
                <a:latin typeface="-apple-system"/>
              </a:rPr>
              <a:t>YOLOv1</a:t>
            </a:r>
            <a:r>
              <a:rPr lang="zh-CN" altLang="en-US" sz="2000" b="0" i="0" dirty="0">
                <a:effectLst/>
                <a:latin typeface="-apple-system"/>
              </a:rPr>
              <a:t>的网路结构非常明晰，是一种传统的</a:t>
            </a:r>
            <a:r>
              <a:rPr lang="en-US" altLang="zh-CN" sz="2000" b="0" i="0" dirty="0">
                <a:effectLst/>
                <a:latin typeface="-apple-system"/>
              </a:rPr>
              <a:t>one-stage</a:t>
            </a:r>
            <a:r>
              <a:rPr lang="zh-CN" altLang="en-US" sz="2000" b="0" i="0" dirty="0">
                <a:effectLst/>
                <a:latin typeface="-apple-system"/>
              </a:rPr>
              <a:t>的卷积神经网络，由卷积层和全连接层构成。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642921"/>
      </p:ext>
    </p:extLst>
  </p:cSld>
  <p:clrMapOvr>
    <a:masterClrMapping/>
  </p:clrMapOvr>
  <p:transition spd="slow" advTm="12216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第一部分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3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P8</a:t>
            </a:r>
          </a:p>
        </p:txBody>
      </p:sp>
      <p:sp>
        <p:nvSpPr>
          <p:cNvPr id="12" name="文本框 73">
            <a:extLst>
              <a:ext uri="{FF2B5EF4-FFF2-40B4-BE49-F238E27FC236}">
                <a16:creationId xmlns:a16="http://schemas.microsoft.com/office/drawing/2014/main" id="{FE5B672D-CAEB-42E0-8254-8A2DC0E4574E}"/>
              </a:ext>
            </a:extLst>
          </p:cNvPr>
          <p:cNvSpPr txBox="1"/>
          <p:nvPr/>
        </p:nvSpPr>
        <p:spPr>
          <a:xfrm>
            <a:off x="1758950" y="295627"/>
            <a:ext cx="84894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引言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1700D4-2738-40DE-8265-7A925514D0DE}"/>
              </a:ext>
            </a:extLst>
          </p:cNvPr>
          <p:cNvSpPr txBox="1"/>
          <p:nvPr/>
        </p:nvSpPr>
        <p:spPr>
          <a:xfrm>
            <a:off x="513080" y="1113780"/>
            <a:ext cx="249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YOLOv2</a:t>
            </a:r>
            <a:r>
              <a:rPr lang="zh-CN" altLang="en-US" sz="2400" b="1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535B4B-F2A1-48EB-8A7C-FED9565F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95" y="2452151"/>
            <a:ext cx="6877050" cy="27813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AC19749-C353-4B18-9000-300B797C8057}"/>
              </a:ext>
            </a:extLst>
          </p:cNvPr>
          <p:cNvSpPr txBox="1"/>
          <p:nvPr/>
        </p:nvSpPr>
        <p:spPr>
          <a:xfrm>
            <a:off x="956310" y="1691095"/>
            <a:ext cx="7526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-apple-system"/>
              </a:rPr>
              <a:t>YOLOv2</a:t>
            </a:r>
            <a:r>
              <a:rPr lang="zh-CN" altLang="en-US" b="0" i="0" dirty="0">
                <a:effectLst/>
                <a:latin typeface="-apple-system"/>
              </a:rPr>
              <a:t>在 </a:t>
            </a:r>
            <a:r>
              <a:rPr lang="en-US" altLang="zh-CN" b="0" i="0" dirty="0">
                <a:effectLst/>
                <a:latin typeface="-apple-system"/>
              </a:rPr>
              <a:t>YOLOv1 </a:t>
            </a:r>
            <a:r>
              <a:rPr lang="zh-CN" altLang="en-US" b="0" i="0" dirty="0">
                <a:effectLst/>
                <a:latin typeface="-apple-system"/>
              </a:rPr>
              <a:t>的基础上，进行了大量改进</a:t>
            </a:r>
            <a:r>
              <a:rPr lang="zh-CN" altLang="en-US" dirty="0">
                <a:latin typeface="-apple-system"/>
              </a:rPr>
              <a:t>，</a:t>
            </a:r>
            <a:r>
              <a:rPr lang="zh-CN" altLang="en-US" b="0" i="0" dirty="0">
                <a:effectLst/>
                <a:latin typeface="-apple-system"/>
              </a:rPr>
              <a:t>重点解决</a:t>
            </a:r>
            <a:r>
              <a:rPr lang="en-US" altLang="zh-CN" b="0" i="0" dirty="0">
                <a:effectLst/>
                <a:latin typeface="-apple-system"/>
              </a:rPr>
              <a:t>YOLOv1</a:t>
            </a:r>
            <a:r>
              <a:rPr lang="zh-CN" altLang="en-US" b="0" i="0" dirty="0">
                <a:effectLst/>
                <a:latin typeface="-apple-system"/>
              </a:rPr>
              <a:t>召回率和定位精度方面的不足，使得在</a:t>
            </a:r>
            <a:r>
              <a:rPr lang="en-US" altLang="zh-CN" b="0" i="0" dirty="0">
                <a:effectLst/>
                <a:latin typeface="-apple-system"/>
              </a:rPr>
              <a:t>VOC2007</a:t>
            </a:r>
            <a:r>
              <a:rPr lang="zh-CN" altLang="en-US" b="0" i="0" dirty="0">
                <a:effectLst/>
                <a:latin typeface="-apple-system"/>
              </a:rPr>
              <a:t>数据集上的平均精确度达到</a:t>
            </a:r>
            <a:r>
              <a:rPr lang="en-US" altLang="zh-CN" b="0" i="0" dirty="0">
                <a:effectLst/>
                <a:latin typeface="-apple-system"/>
              </a:rPr>
              <a:t>78.6%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65939"/>
      </p:ext>
    </p:extLst>
  </p:cSld>
  <p:clrMapOvr>
    <a:masterClrMapping/>
  </p:clrMapOvr>
  <p:transition spd="slow" advTm="12216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71"/>
          <p:cNvGrpSpPr/>
          <p:nvPr/>
        </p:nvGrpSpPr>
        <p:grpSpPr>
          <a:xfrm>
            <a:off x="0" y="284163"/>
            <a:ext cx="1692275" cy="530225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第一部分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388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3" name="Rectangle 2"/>
          <p:cNvSpPr/>
          <p:nvPr/>
        </p:nvSpPr>
        <p:spPr>
          <a:xfrm>
            <a:off x="0" y="-1841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0735" y="6513830"/>
            <a:ext cx="723265" cy="3441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 eaLnBrk="1" fontAlgn="base" hangingPunct="1"/>
            <a:endParaRPr lang="zh-CN" altLang="en-US" sz="3600" strike="noStrike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2965" y="652208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P9</a:t>
            </a:r>
          </a:p>
        </p:txBody>
      </p:sp>
      <p:sp>
        <p:nvSpPr>
          <p:cNvPr id="12" name="文本框 73">
            <a:extLst>
              <a:ext uri="{FF2B5EF4-FFF2-40B4-BE49-F238E27FC236}">
                <a16:creationId xmlns:a16="http://schemas.microsoft.com/office/drawing/2014/main" id="{FE5B672D-CAEB-42E0-8254-8A2DC0E4574E}"/>
              </a:ext>
            </a:extLst>
          </p:cNvPr>
          <p:cNvSpPr txBox="1"/>
          <p:nvPr/>
        </p:nvSpPr>
        <p:spPr>
          <a:xfrm>
            <a:off x="1758950" y="295627"/>
            <a:ext cx="84894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引言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1700D4-2738-40DE-8265-7A925514D0DE}"/>
              </a:ext>
            </a:extLst>
          </p:cNvPr>
          <p:cNvSpPr txBox="1"/>
          <p:nvPr/>
        </p:nvSpPr>
        <p:spPr>
          <a:xfrm>
            <a:off x="513080" y="996695"/>
            <a:ext cx="249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YOLOv2</a:t>
            </a:r>
            <a:r>
              <a:rPr lang="zh-CN" altLang="en-US" sz="2400" b="1" dirty="0"/>
              <a:t>网络架构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51E1B3-A150-4185-B442-E866C82F386E}"/>
              </a:ext>
            </a:extLst>
          </p:cNvPr>
          <p:cNvSpPr txBox="1"/>
          <p:nvPr/>
        </p:nvSpPr>
        <p:spPr>
          <a:xfrm>
            <a:off x="594996" y="1739092"/>
            <a:ext cx="38487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effectLst/>
                <a:latin typeface="-apple-system"/>
              </a:rPr>
              <a:t>YOLOv2 </a:t>
            </a:r>
            <a:r>
              <a:rPr lang="zh-CN" altLang="en-US" sz="2000" b="0" i="0" dirty="0">
                <a:effectLst/>
                <a:latin typeface="-apple-system"/>
              </a:rPr>
              <a:t>采用 </a:t>
            </a:r>
            <a:r>
              <a:rPr lang="en-US" altLang="zh-CN" sz="2000" b="0" i="0" dirty="0">
                <a:effectLst/>
                <a:latin typeface="-apple-system"/>
              </a:rPr>
              <a:t>Darknet-19 </a:t>
            </a:r>
            <a:r>
              <a:rPr lang="zh-CN" altLang="en-US" sz="2000" b="0" i="0" dirty="0">
                <a:effectLst/>
                <a:latin typeface="-apple-system"/>
              </a:rPr>
              <a:t>作为特征提取网络，其整体结构如右图：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8B5D22-1821-4566-BDB7-8FB33A78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270" y="1287583"/>
            <a:ext cx="3720465" cy="464637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E8B66E9-43DB-4701-924C-86172EC18B84}"/>
              </a:ext>
            </a:extLst>
          </p:cNvPr>
          <p:cNvSpPr txBox="1"/>
          <p:nvPr/>
        </p:nvSpPr>
        <p:spPr>
          <a:xfrm>
            <a:off x="683524" y="2563999"/>
            <a:ext cx="384873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在每一层卷积后，都增加了批量标准化（</a:t>
            </a:r>
            <a:r>
              <a:rPr lang="en-US" altLang="zh-CN" b="0" i="0" dirty="0">
                <a:effectLst/>
                <a:latin typeface="-apple-system"/>
              </a:rPr>
              <a:t>Batch Normalization</a:t>
            </a:r>
            <a:r>
              <a:rPr lang="zh-CN" altLang="en-US" b="0" i="0" dirty="0">
                <a:effectLst/>
                <a:latin typeface="-apple-system"/>
              </a:rPr>
              <a:t>）进行预处理。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采用了</a:t>
            </a:r>
            <a:r>
              <a:rPr lang="zh-CN" altLang="en-US" b="1" i="0" dirty="0">
                <a:effectLst/>
                <a:latin typeface="-apple-system"/>
              </a:rPr>
              <a:t>降维</a:t>
            </a:r>
            <a:r>
              <a:rPr lang="zh-CN" altLang="en-US" b="0" i="0" dirty="0">
                <a:effectLst/>
                <a:latin typeface="-apple-system"/>
              </a:rPr>
              <a:t>的思想，把</a:t>
            </a:r>
            <a:r>
              <a:rPr lang="en-US" altLang="zh-CN" b="0" i="0" dirty="0">
                <a:effectLst/>
                <a:latin typeface="-apple-system"/>
              </a:rPr>
              <a:t>1×1</a:t>
            </a:r>
            <a:r>
              <a:rPr lang="zh-CN" altLang="en-US" b="0" i="0" dirty="0">
                <a:effectLst/>
                <a:latin typeface="-apple-system"/>
              </a:rPr>
              <a:t>的卷积置于</a:t>
            </a:r>
            <a:r>
              <a:rPr lang="en-US" altLang="zh-CN" b="0" i="0" dirty="0">
                <a:effectLst/>
                <a:latin typeface="-apple-system"/>
              </a:rPr>
              <a:t>3×3</a:t>
            </a:r>
            <a:r>
              <a:rPr lang="zh-CN" altLang="en-US" b="0" i="0" dirty="0">
                <a:effectLst/>
                <a:latin typeface="-apple-system"/>
              </a:rPr>
              <a:t>之间，用来压缩特征。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在网络最后的输出增加了一个</a:t>
            </a:r>
            <a:r>
              <a:rPr lang="en-US" altLang="zh-CN" b="0" i="0" dirty="0">
                <a:effectLst/>
                <a:latin typeface="-apple-system"/>
              </a:rPr>
              <a:t>global average pooling</a:t>
            </a:r>
            <a:r>
              <a:rPr lang="zh-CN" altLang="en-US" b="0" i="0" dirty="0">
                <a:effectLst/>
                <a:latin typeface="-apple-system"/>
              </a:rPr>
              <a:t>层。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整体上采用了</a:t>
            </a:r>
            <a:r>
              <a:rPr lang="en-US" altLang="zh-CN" b="0" i="0" dirty="0">
                <a:effectLst/>
                <a:latin typeface="-apple-system"/>
              </a:rPr>
              <a:t>19</a:t>
            </a:r>
            <a:r>
              <a:rPr lang="zh-CN" altLang="en-US" b="0" i="0" dirty="0">
                <a:effectLst/>
                <a:latin typeface="-apple-system"/>
              </a:rPr>
              <a:t>个卷积层，</a:t>
            </a:r>
            <a:r>
              <a:rPr lang="en-US" altLang="zh-CN" b="0" i="0" dirty="0">
                <a:effectLst/>
                <a:latin typeface="-apple-system"/>
              </a:rPr>
              <a:t>5</a:t>
            </a:r>
            <a:r>
              <a:rPr lang="zh-CN" altLang="en-US" b="0" i="0" dirty="0">
                <a:effectLst/>
                <a:latin typeface="-apple-system"/>
              </a:rPr>
              <a:t>个池化层。</a:t>
            </a:r>
          </a:p>
        </p:txBody>
      </p:sp>
    </p:spTree>
    <p:extLst>
      <p:ext uri="{BB962C8B-B14F-4D97-AF65-F5344CB8AC3E}">
        <p14:creationId xmlns:p14="http://schemas.microsoft.com/office/powerpoint/2010/main" val="2180730876"/>
      </p:ext>
    </p:extLst>
  </p:cSld>
  <p:clrMapOvr>
    <a:masterClrMapping/>
  </p:clrMapOvr>
  <p:transition spd="slow" advTm="12216"/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2099</Words>
  <Application>Microsoft Office PowerPoint</Application>
  <PresentationFormat>全屏显示(4:3)</PresentationFormat>
  <Paragraphs>296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-apple-system</vt:lpstr>
      <vt:lpstr>Helvetica Neue</vt:lpstr>
      <vt:lpstr>华文楷体</vt:lpstr>
      <vt:lpstr>宋体</vt:lpstr>
      <vt:lpstr>微软雅黑</vt:lpstr>
      <vt:lpstr>Arial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wangxin_cv@163.com</cp:lastModifiedBy>
  <cp:revision>769</cp:revision>
  <dcterms:created xsi:type="dcterms:W3CDTF">2014-11-08T02:42:00Z</dcterms:created>
  <dcterms:modified xsi:type="dcterms:W3CDTF">2021-12-20T10:34:26Z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  <property fmtid="{D5CDD505-2E9C-101B-9397-08002B2CF9AE}" pid="3" name="KSORubyTemplateID">
    <vt:lpwstr>8</vt:lpwstr>
  </property>
</Properties>
</file>